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86" r:id="rId4"/>
    <p:sldId id="274" r:id="rId5"/>
    <p:sldId id="257" r:id="rId6"/>
    <p:sldId id="265" r:id="rId7"/>
    <p:sldId id="271" r:id="rId8"/>
    <p:sldId id="272" r:id="rId9"/>
    <p:sldId id="273" r:id="rId10"/>
    <p:sldId id="275" r:id="rId11"/>
    <p:sldId id="258" r:id="rId12"/>
    <p:sldId id="276" r:id="rId13"/>
    <p:sldId id="277" r:id="rId14"/>
    <p:sldId id="278" r:id="rId15"/>
    <p:sldId id="279" r:id="rId16"/>
    <p:sldId id="281" r:id="rId17"/>
    <p:sldId id="259" r:id="rId18"/>
    <p:sldId id="280" r:id="rId19"/>
    <p:sldId id="282" r:id="rId20"/>
    <p:sldId id="284" r:id="rId21"/>
    <p:sldId id="285" r:id="rId22"/>
    <p:sldId id="287" r:id="rId23"/>
    <p:sldId id="261" r:id="rId24"/>
    <p:sldId id="290" r:id="rId25"/>
    <p:sldId id="262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53" d="100"/>
          <a:sy n="53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сотрудников библиотеки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5.4270319912533081E-2"/>
                  <c:y val="1.981688644281689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latin typeface="Arial" pitchFamily="34" charset="0"/>
                        <a:cs typeface="Arial" pitchFamily="34" charset="0"/>
                      </a:rPr>
                      <a:t>мужчины; </a:t>
                    </a:r>
                    <a:r>
                      <a:rPr lang="ru-RU" sz="1800" b="1" dirty="0" smtClean="0">
                        <a:latin typeface="Arial" pitchFamily="34" charset="0"/>
                        <a:cs typeface="Arial" pitchFamily="34" charset="0"/>
                      </a:rPr>
                      <a:t>2 (11%)</a:t>
                    </a:r>
                    <a:endParaRPr lang="ru-RU" sz="18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7996601104550168"/>
                  <c:y val="-6.6353204344816383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latin typeface="Arial" pitchFamily="34" charset="0"/>
                        <a:cs typeface="Arial" pitchFamily="34" charset="0"/>
                      </a:rPr>
                      <a:t>женщины; </a:t>
                    </a:r>
                    <a:r>
                      <a:rPr lang="ru-RU" sz="1800" b="1" dirty="0" smtClean="0">
                        <a:latin typeface="Arial" pitchFamily="34" charset="0"/>
                        <a:cs typeface="Arial" pitchFamily="34" charset="0"/>
                      </a:rPr>
                      <a:t>16 (89%)</a:t>
                    </a:r>
                    <a:endParaRPr lang="ru-RU" sz="18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Среднее специальное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(10%)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40538770848495E-3"/>
                  <c:y val="6.678675093099531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en-US" sz="1800" b="1" baseline="0" dirty="0" smtClean="0">
                        <a:effectLst/>
                      </a:rPr>
                      <a:t> (</a:t>
                    </a:r>
                    <a:r>
                      <a:rPr lang="en-US" sz="1800" b="1" dirty="0" smtClean="0">
                        <a:effectLst/>
                      </a:rPr>
                      <a:t>45%)</a:t>
                    </a:r>
                    <a:endParaRPr lang="en-US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8162155083394604E-3"/>
                  <c:y val="6.360642945809072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en-US" sz="1800" b="1" dirty="0" smtClean="0">
                        <a:effectLst/>
                      </a:rPr>
                      <a:t> (45%)</a:t>
                    </a:r>
                    <a:endParaRPr lang="en-US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Высшее профессиональное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541376"/>
        <c:axId val="99542912"/>
      </c:barChart>
      <c:catAx>
        <c:axId val="995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542912"/>
        <c:crosses val="autoZero"/>
        <c:auto val="1"/>
        <c:lblAlgn val="ctr"/>
        <c:lblOffset val="100"/>
        <c:noMultiLvlLbl val="0"/>
      </c:catAx>
      <c:valAx>
        <c:axId val="9954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5413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Среднее специальное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 (43%)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 (14%)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 (14%)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2 (29%)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573760"/>
        <c:axId val="99575296"/>
      </c:barChart>
      <c:catAx>
        <c:axId val="995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575296"/>
        <c:crosses val="autoZero"/>
        <c:auto val="1"/>
        <c:lblAlgn val="ctr"/>
        <c:lblOffset val="100"/>
        <c:noMultiLvlLbl val="0"/>
      </c:catAx>
      <c:valAx>
        <c:axId val="99575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5737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Среднее специальное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 (80%)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 (20%)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76356001981088E-2"/>
                  <c:y val="9.2088531642320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Высшее профессиональное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152712003962176E-2"/>
                  <c:y val="9.2088531642320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048256"/>
        <c:axId val="99615872"/>
      </c:barChart>
      <c:catAx>
        <c:axId val="1000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615872"/>
        <c:crosses val="autoZero"/>
        <c:auto val="1"/>
        <c:lblAlgn val="ctr"/>
        <c:lblOffset val="100"/>
        <c:noMultiLvlLbl val="0"/>
      </c:catAx>
      <c:valAx>
        <c:axId val="99615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0482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Среднее специальное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 (37%)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 (24%)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 (24%)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en-US" baseline="0" smtClean="0"/>
                      <a:t> (15%)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679232"/>
        <c:axId val="99713792"/>
      </c:barChart>
      <c:catAx>
        <c:axId val="996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713792"/>
        <c:crosses val="autoZero"/>
        <c:auto val="1"/>
        <c:lblAlgn val="ctr"/>
        <c:lblOffset val="100"/>
        <c:noMultiLvlLbl val="0"/>
      </c:catAx>
      <c:valAx>
        <c:axId val="9971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6792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сотрудн.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856E-3"/>
                  <c:y val="-1.6033782441681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6 чел.( 33%) </a:t>
                    </a:r>
                    <a:endParaRPr lang="ru-RU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75358488433059E-2"/>
                  <c:y val="-4.275619207293465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2(11 %)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412971658119856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70990552706619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412971658119856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941981105413238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 5 лет</c:v>
                </c:pt>
                <c:pt idx="1">
                  <c:v>5-10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 и старше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0504320"/>
        <c:axId val="100505856"/>
        <c:axId val="0"/>
      </c:bar3DChart>
      <c:catAx>
        <c:axId val="10050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505856"/>
        <c:crosses val="autoZero"/>
        <c:auto val="1"/>
        <c:lblAlgn val="ctr"/>
        <c:lblOffset val="100"/>
        <c:noMultiLvlLbl val="0"/>
      </c:catAx>
      <c:valAx>
        <c:axId val="10050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504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сотрудн.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856E-3"/>
                  <c:y val="-1.6033782441681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5 чел.( 50%) </a:t>
                    </a:r>
                    <a:endParaRPr lang="ru-RU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5358488433059E-2"/>
                  <c:y val="-4.2756192072934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1 чел. (10 %) </a:t>
                    </a:r>
                    <a:endParaRPr lang="ru-RU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412971658119856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70990552706619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412971658119856E-3"/>
                  <c:y val="-4.2756192072934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3 чел. (30%)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394882050142578E-2"/>
                  <c:y val="-4.542845407749307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>
                        <a:effectLst/>
                        <a:latin typeface="Bookman Old Style" pitchFamily="18" charset="0"/>
                      </a:rPr>
                      <a:t>1 чел. (10 %)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 5 лет</c:v>
                </c:pt>
                <c:pt idx="1">
                  <c:v>5-10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 и старше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0412800"/>
        <c:axId val="100452608"/>
        <c:axId val="0"/>
      </c:bar3DChart>
      <c:catAx>
        <c:axId val="10041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452608"/>
        <c:crosses val="autoZero"/>
        <c:auto val="1"/>
        <c:lblAlgn val="ctr"/>
        <c:lblOffset val="100"/>
        <c:noMultiLvlLbl val="0"/>
      </c:catAx>
      <c:valAx>
        <c:axId val="10045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412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3174466969557"/>
          <c:y val="4.6656642527934673E-2"/>
          <c:w val="0.27033229251330748"/>
          <c:h val="7.41691579723465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сотрудн.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856E-3"/>
                  <c:y val="-1.6033782441681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4 чел.( 57%) </a:t>
                    </a:r>
                    <a:endParaRPr lang="ru-RU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5358488433059E-2"/>
                  <c:y val="-4.2756192072934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Bookman Old Style" pitchFamily="18" charset="0"/>
                      </a:rPr>
                      <a:t>0</a:t>
                    </a:r>
                    <a:endParaRPr lang="en-US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412971658119856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70990552706619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412971658119856E-3"/>
                  <c:y val="-4.2756192072934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Bookman Old Style" pitchFamily="18" charset="0"/>
                      </a:rPr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394882050142578E-2"/>
                  <c:y val="-4.542845407749307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800" b="1" i="0" u="none" strike="noStrike" baseline="0" dirty="0" smtClean="0">
                        <a:effectLst/>
                        <a:latin typeface="Bookman Old Style" pitchFamily="18" charset="0"/>
                      </a:rPr>
                      <a:t>3 чел. (43 %)</a:t>
                    </a: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 5 лет</c:v>
                </c:pt>
                <c:pt idx="1">
                  <c:v>5-10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 и старше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0582912"/>
        <c:axId val="100584448"/>
        <c:axId val="0"/>
      </c:bar3DChart>
      <c:catAx>
        <c:axId val="10058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584448"/>
        <c:crosses val="autoZero"/>
        <c:auto val="1"/>
        <c:lblAlgn val="ctr"/>
        <c:lblOffset val="100"/>
        <c:noMultiLvlLbl val="0"/>
      </c:catAx>
      <c:valAx>
        <c:axId val="100584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582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709835846699295"/>
          <c:y val="0.11880771665101184"/>
          <c:w val="0.27033229251330748"/>
          <c:h val="7.41691579723465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сотрудн.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856E-3"/>
                  <c:y val="-1.6033782441681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3 чел.( 30%) </a:t>
                    </a:r>
                    <a:endParaRPr lang="ru-RU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5358488433059E-2"/>
                  <c:y val="-4.2756192072934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2 чел. (20 %) </a:t>
                    </a:r>
                    <a:endParaRPr lang="ru-RU" dirty="0">
                      <a:latin typeface="Bookman Old Styl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70990552706619E-2"/>
                  <c:y val="-4.275640248726572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effectLst/>
                      </a:rPr>
                      <a:t>1 чел. (10 %)</a:t>
                    </a:r>
                    <a:endParaRPr lang="ru-RU" b="1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6637547095157072E-2"/>
                  <c:y val="1.603357202735049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Bookman Old Style" pitchFamily="18" charset="0"/>
                        <a:ea typeface="+mn-ea"/>
                        <a:cs typeface="+mn-cs"/>
                      </a:defRPr>
                    </a:pPr>
                    <a:r>
                      <a:rPr lang="ru-RU" sz="1800" b="1" i="0" baseline="0" dirty="0" smtClean="0">
                        <a:effectLst/>
                      </a:rPr>
                      <a:t>1 чел. (10 %)</a:t>
                    </a:r>
                    <a:endParaRPr lang="ru-RU" b="1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Bookman Old Style" pitchFamily="18" charset="0"/>
                        <a:ea typeface="+mn-ea"/>
                        <a:cs typeface="+mn-cs"/>
                      </a:defRPr>
                    </a:pP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412971658119856E-3"/>
                  <c:y val="-4.2756192072934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2 чел. (20%)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394882050142578E-2"/>
                  <c:y val="-4.542845407749307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>
                        <a:effectLst/>
                        <a:latin typeface="Bookman Old Style" pitchFamily="18" charset="0"/>
                      </a:rPr>
                      <a:t>1 чел. (10 %)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 5 лет</c:v>
                </c:pt>
                <c:pt idx="1">
                  <c:v>6-10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 и старше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8931840"/>
        <c:axId val="78933376"/>
        <c:axId val="0"/>
      </c:bar3DChart>
      <c:catAx>
        <c:axId val="7893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933376"/>
        <c:crosses val="autoZero"/>
        <c:auto val="1"/>
        <c:lblAlgn val="ctr"/>
        <c:lblOffset val="100"/>
        <c:noMultiLvlLbl val="0"/>
      </c:catAx>
      <c:valAx>
        <c:axId val="7893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93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3174466969557"/>
          <c:y val="4.6656642527934673E-2"/>
          <c:w val="0.27033229251330748"/>
          <c:h val="7.416915797234650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сотрудн.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545224019943179E-2"/>
                  <c:y val="-5.2041704279304213E-1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/>
                    </a:pPr>
                    <a:r>
                      <a:rPr lang="ru-RU" sz="1600" dirty="0" smtClean="0">
                        <a:latin typeface="Bookman Old Style" pitchFamily="18" charset="0"/>
                      </a:rPr>
                      <a:t>18 чел.( 40%) </a:t>
                    </a:r>
                    <a:endParaRPr lang="ru-RU" sz="1600" dirty="0">
                      <a:latin typeface="Bookman Old Style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57771261282857"/>
                      <c:h val="0.1048862836789178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475358488433059E-2"/>
                  <c:y val="-4.275619207293465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Bookman Old Style" pitchFamily="18" charset="0"/>
                      </a:defRPr>
                    </a:pPr>
                    <a:r>
                      <a:rPr lang="ru-RU" sz="1600" b="1" dirty="0" smtClean="0">
                        <a:latin typeface="Bookman Old Style" pitchFamily="18" charset="0"/>
                      </a:rPr>
                      <a:t>5 чел.(11 %) </a:t>
                    </a:r>
                    <a:endParaRPr lang="ru-RU" sz="1600" b="1" dirty="0">
                      <a:latin typeface="Bookman Old Style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29693386894634E-2"/>
                  <c:y val="-2.405035804102574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3 чел.(7%)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94185928658999E-2"/>
                  <c:y val="-2.13780960364673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3 чел.(7%)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923891497435958E-2"/>
                  <c:y val="-4.81007160820514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7 чел.(16%)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76792442165295E-2"/>
                  <c:y val="-4.8100716082051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 5 лет</c:v>
                </c:pt>
                <c:pt idx="1">
                  <c:v>5-10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 и старше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9003008"/>
        <c:axId val="79012992"/>
        <c:axId val="0"/>
      </c:bar3DChart>
      <c:catAx>
        <c:axId val="7900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012992"/>
        <c:crosses val="autoZero"/>
        <c:auto val="1"/>
        <c:lblAlgn val="ctr"/>
        <c:lblOffset val="100"/>
        <c:noMultiLvlLbl val="0"/>
      </c:catAx>
      <c:valAx>
        <c:axId val="7901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00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864545752226362"/>
          <c:y val="4.6656642527934604E-2"/>
          <c:w val="0.27033229251330748"/>
          <c:h val="7.416915797234650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81103686891938E-2"/>
          <c:y val="7.86665724668906E-2"/>
          <c:w val="0.86828130207754695"/>
          <c:h val="0.84536130812089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877553287729935"/>
                  <c:y val="-0.2849326821667730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/>
                      <a:t>до 2012; </a:t>
                    </a:r>
                    <a:endParaRPr lang="ru-RU" sz="1800" b="1" dirty="0" smtClean="0"/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13 чел. 72 %</a:t>
                    </a:r>
                    <a:endParaRPr lang="ru-RU" sz="1800" b="1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104009607398123E-3"/>
                  <c:y val="-0.1765036480136259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/>
                      <a:t>2013; </a:t>
                    </a:r>
                    <a:r>
                      <a:rPr lang="ru-RU" sz="1800" b="1" dirty="0" smtClean="0"/>
                      <a:t>1 чел.</a:t>
                    </a:r>
                    <a:endParaRPr lang="ru-RU" sz="1800" b="1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02041043058708E-2"/>
                  <c:y val="-9.7404902249698569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/>
                      <a:t>2014; </a:t>
                    </a:r>
                    <a:r>
                      <a:rPr lang="ru-RU" sz="1800" b="1" smtClean="0"/>
                      <a:t>1 чел.</a:t>
                    </a:r>
                    <a:endParaRPr lang="ru-RU" sz="1800" b="1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356124451780493E-2"/>
                  <c:y val="-7.594517488167214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2015; </a:t>
                    </a:r>
                    <a:r>
                      <a:rPr lang="ru-RU" sz="1800" b="1" dirty="0" smtClean="0"/>
                      <a:t>2 чел.</a:t>
                    </a:r>
                    <a:endParaRPr lang="ru-RU" sz="1800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6204711480832859E-2"/>
                  <c:y val="1.3377552402726764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/>
                      <a:t>2017; </a:t>
                    </a:r>
                    <a:r>
                      <a:rPr lang="ru-RU" sz="1800" b="1" dirty="0" smtClean="0"/>
                      <a:t>1 чел.</a:t>
                    </a:r>
                    <a:endParaRPr lang="ru-RU" sz="1800" b="1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 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МАУК «МЦБ»</c:v>
                </c:pt>
                <c:pt idx="1">
                  <c:v>МБУК «ЦДБ»</c:v>
                </c:pt>
                <c:pt idx="2">
                  <c:v>Библиотеки Павловского городского поселения</c:v>
                </c:pt>
                <c:pt idx="3">
                  <c:v>Библиотеки других поселений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МАУК «МЦБ»</c:v>
                </c:pt>
                <c:pt idx="1">
                  <c:v>МБУК «ЦДБ»</c:v>
                </c:pt>
                <c:pt idx="2">
                  <c:v>Библиотеки Павловского городского поселения</c:v>
                </c:pt>
                <c:pt idx="3">
                  <c:v>Библиотеки других поселений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89208704"/>
        <c:axId val="89210240"/>
      </c:barChart>
      <c:catAx>
        <c:axId val="8920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210240"/>
        <c:crosses val="autoZero"/>
        <c:auto val="1"/>
        <c:lblAlgn val="ctr"/>
        <c:lblOffset val="100"/>
        <c:noMultiLvlLbl val="0"/>
      </c:catAx>
      <c:valAx>
        <c:axId val="89210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208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до 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="1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82277066130385E-2"/>
          <c:y val="0.11589434987512084"/>
          <c:w val="0.69681475912957069"/>
          <c:h val="0.80974036393754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1047393855381871"/>
                  <c:y val="-0.12991005851206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61</a:t>
                    </a:r>
                    <a:r>
                      <a:rPr lang="ru-RU" dirty="0" smtClean="0"/>
                      <a:t>% (11 чел.)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191647388836192"/>
                  <c:y val="1.42899219146159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39</a:t>
                    </a:r>
                    <a:r>
                      <a:rPr lang="ru-RU" dirty="0" smtClean="0"/>
                      <a:t>% (7 чел.)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 2012</c:v>
                </c:pt>
                <c:pt idx="1">
                  <c:v>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сотрудников библиотеки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4584D3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0.18190179723620453"/>
                  <c:y val="3.03412054745239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сотрудников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3(17 %)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2(11%)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10 (55 %)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3 (17 %)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до 25</c:v>
                </c:pt>
                <c:pt idx="1">
                  <c:v>26 - 35</c:v>
                </c:pt>
                <c:pt idx="2">
                  <c:v>36 - 45</c:v>
                </c:pt>
                <c:pt idx="3">
                  <c:v>46 - 55</c:v>
                </c:pt>
                <c:pt idx="4">
                  <c:v>56 и старше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3</c:v>
                </c:pt>
                <c:pt idx="2">
                  <c:v>2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645440"/>
        <c:axId val="91652480"/>
      </c:barChart>
      <c:catAx>
        <c:axId val="9164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1652480"/>
        <c:crosses val="autoZero"/>
        <c:auto val="1"/>
        <c:lblAlgn val="ctr"/>
        <c:lblOffset val="100"/>
        <c:noMultiLvlLbl val="0"/>
      </c:catAx>
      <c:valAx>
        <c:axId val="9165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64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25</c:v>
                </c:pt>
                <c:pt idx="1">
                  <c:v>26 - 35</c:v>
                </c:pt>
                <c:pt idx="2">
                  <c:v>36 - 45</c:v>
                </c:pt>
                <c:pt idx="3">
                  <c:v>46 - 55</c:v>
                </c:pt>
                <c:pt idx="4">
                  <c:v>56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684224"/>
        <c:axId val="98093312"/>
      </c:barChart>
      <c:catAx>
        <c:axId val="9168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8093312"/>
        <c:crosses val="autoZero"/>
        <c:auto val="1"/>
        <c:lblAlgn val="ctr"/>
        <c:lblOffset val="100"/>
        <c:noMultiLvlLbl val="0"/>
      </c:catAx>
      <c:valAx>
        <c:axId val="9809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68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сотрудников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1; 14</a:t>
                    </a:r>
                    <a:r>
                      <a:rPr lang="en-US" sz="2000" b="1" baseline="0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2;</a:t>
                    </a:r>
                    <a:r>
                      <a:rPr lang="en-US" sz="2000" b="1" baseline="0" smtClean="0"/>
                      <a:t> 29%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385784721237870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1;</a:t>
                    </a:r>
                    <a:r>
                      <a:rPr lang="en-US" sz="2000" b="1" i="0" baseline="0" dirty="0" smtClean="0">
                        <a:effectLst/>
                      </a:rPr>
                      <a:t> 14%</a:t>
                    </a:r>
                    <a:endParaRPr lang="en-US" sz="2000" b="1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3;</a:t>
                    </a:r>
                    <a:r>
                      <a:rPr lang="en-US" sz="2000" b="1" baseline="0" smtClean="0"/>
                      <a:t> 43%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25</c:v>
                </c:pt>
                <c:pt idx="1">
                  <c:v>26 - 35</c:v>
                </c:pt>
                <c:pt idx="2">
                  <c:v>36 - 45</c:v>
                </c:pt>
                <c:pt idx="3">
                  <c:v>46 - 55</c:v>
                </c:pt>
                <c:pt idx="4">
                  <c:v>56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155904"/>
        <c:axId val="98157696"/>
      </c:barChart>
      <c:catAx>
        <c:axId val="9815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8157696"/>
        <c:crosses val="autoZero"/>
        <c:auto val="1"/>
        <c:lblAlgn val="ctr"/>
        <c:lblOffset val="100"/>
        <c:noMultiLvlLbl val="0"/>
      </c:catAx>
      <c:valAx>
        <c:axId val="98157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15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1;</a:t>
                    </a:r>
                    <a:r>
                      <a:rPr lang="en-US" sz="2000" b="1" baseline="0" smtClean="0"/>
                      <a:t> 10%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6; 60%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3; 30%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25</c:v>
                </c:pt>
                <c:pt idx="1">
                  <c:v>26 - 35</c:v>
                </c:pt>
                <c:pt idx="2">
                  <c:v>36 - 45</c:v>
                </c:pt>
                <c:pt idx="3">
                  <c:v>46 - 55</c:v>
                </c:pt>
                <c:pt idx="4">
                  <c:v>56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730752"/>
        <c:axId val="98733440"/>
      </c:barChart>
      <c:catAx>
        <c:axId val="98730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8733440"/>
        <c:crosses val="autoZero"/>
        <c:auto val="1"/>
        <c:lblAlgn val="ctr"/>
        <c:lblOffset val="100"/>
        <c:noMultiLvlLbl val="0"/>
      </c:catAx>
      <c:valAx>
        <c:axId val="9873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73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2;</a:t>
                    </a:r>
                    <a:r>
                      <a:rPr lang="en-US" sz="2000" b="1" baseline="0" smtClean="0"/>
                      <a:t> 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8; 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5; 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19; 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12; 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25</c:v>
                </c:pt>
                <c:pt idx="1">
                  <c:v>26 - 35</c:v>
                </c:pt>
                <c:pt idx="2">
                  <c:v>36 - 45</c:v>
                </c:pt>
                <c:pt idx="3">
                  <c:v>46 - 55</c:v>
                </c:pt>
                <c:pt idx="4">
                  <c:v>56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19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757248"/>
        <c:axId val="98813440"/>
      </c:barChart>
      <c:catAx>
        <c:axId val="9875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8813440"/>
        <c:crosses val="autoZero"/>
        <c:auto val="1"/>
        <c:lblAlgn val="ctr"/>
        <c:lblOffset val="100"/>
        <c:noMultiLvlLbl val="0"/>
      </c:catAx>
      <c:valAx>
        <c:axId val="9881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75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89185295866687E-2"/>
          <c:y val="0.3414883954576996"/>
          <c:w val="0.96251081470413336"/>
          <c:h val="0.6046795300236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Среднее специальное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(28 %)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 (17 %)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(28 %)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Высшее профессиональное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5(28 %)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478336"/>
        <c:axId val="98496512"/>
      </c:barChart>
      <c:catAx>
        <c:axId val="9847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496512"/>
        <c:crosses val="autoZero"/>
        <c:auto val="1"/>
        <c:lblAlgn val="ctr"/>
        <c:lblOffset val="100"/>
        <c:noMultiLvlLbl val="0"/>
      </c:catAx>
      <c:valAx>
        <c:axId val="9849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4783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0.64486</cdr:x>
      <cdr:y>0.80769</cdr:y>
    </cdr:from>
    <cdr:to>
      <cdr:x>0.70093</cdr:x>
      <cdr:y>0.85897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968552" y="4536504"/>
          <a:ext cx="432048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0.57462</cdr:x>
      <cdr:y>0.12121</cdr:y>
    </cdr:from>
    <cdr:to>
      <cdr:x>0.68601</cdr:x>
      <cdr:y>0.31361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7032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0.57462</cdr:x>
      <cdr:y>0.12121</cdr:y>
    </cdr:from>
    <cdr:to>
      <cdr:x>0.68601</cdr:x>
      <cdr:y>0.31361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7032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0.10628</cdr:x>
      <cdr:y>0.93767</cdr:y>
    </cdr:from>
    <cdr:to>
      <cdr:x>0.51208</cdr:x>
      <cdr:y>1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>
          <a:off x="792088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0.5314</cdr:x>
      <cdr:y>0.93767</cdr:y>
    </cdr:from>
    <cdr:to>
      <cdr:x>0.9372</cdr:x>
      <cdr:y>1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3960440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0.10628</cdr:x>
      <cdr:y>0.93767</cdr:y>
    </cdr:from>
    <cdr:to>
      <cdr:x>0.51208</cdr:x>
      <cdr:y>1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>
          <a:off x="792088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0.5314</cdr:x>
      <cdr:y>0.93767</cdr:y>
    </cdr:from>
    <cdr:to>
      <cdr:x>0.9372</cdr:x>
      <cdr:y>1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3960440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0.10628</cdr:x>
      <cdr:y>0.93767</cdr:y>
    </cdr:from>
    <cdr:to>
      <cdr:x>0.51208</cdr:x>
      <cdr:y>1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>
          <a:off x="792088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0.5314</cdr:x>
      <cdr:y>0.93767</cdr:y>
    </cdr:from>
    <cdr:to>
      <cdr:x>0.9372</cdr:x>
      <cdr:y>1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3960440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0.10628</cdr:x>
      <cdr:y>0.93767</cdr:y>
    </cdr:from>
    <cdr:to>
      <cdr:x>0.51208</cdr:x>
      <cdr:y>1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>
          <a:off x="792088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0.5314</cdr:x>
      <cdr:y>0.93767</cdr:y>
    </cdr:from>
    <cdr:to>
      <cdr:x>0.9372</cdr:x>
      <cdr:y>1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3960440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0.10628</cdr:x>
      <cdr:y>0.93767</cdr:y>
    </cdr:from>
    <cdr:to>
      <cdr:x>0.51208</cdr:x>
      <cdr:y>1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>
          <a:off x="792088" y="3744417"/>
          <a:ext cx="3024336" cy="24889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0.50258</cdr:x>
      <cdr:y>0.93767</cdr:y>
    </cdr:from>
    <cdr:to>
      <cdr:x>0.90838</cdr:x>
      <cdr:y>1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3908498" y="4014483"/>
          <a:ext cx="3155851" cy="266856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0.33778</cdr:x>
      <cdr:y>0.30303</cdr:y>
    </cdr:from>
    <cdr:to>
      <cdr:x>0.89918</cdr:x>
      <cdr:y>0.40909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 flipV="1">
          <a:off x="2772816" y="1440160"/>
          <a:ext cx="4608512" cy="504056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0.57462</cdr:x>
      <cdr:y>0.12121</cdr:y>
    </cdr:from>
    <cdr:to>
      <cdr:x>0.68601</cdr:x>
      <cdr:y>0.31361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7032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0.53076</cdr:x>
      <cdr:y>0.30303</cdr:y>
    </cdr:from>
    <cdr:to>
      <cdr:x>0.7062</cdr:x>
      <cdr:y>0.37879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6992" y="1440160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Bookman Old Style" pitchFamily="18" charset="0"/>
            </a:rPr>
            <a:t>10 чел. (55 %) </a:t>
          </a:r>
          <a:endParaRPr lang="ru-RU" sz="1800" b="1" dirty="0">
            <a:latin typeface="Bookman Old Style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0.57462</cdr:x>
      <cdr:y>0.12121</cdr:y>
    </cdr:from>
    <cdr:to>
      <cdr:x>0.68601</cdr:x>
      <cdr:y>0.31361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7032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0.57462</cdr:x>
      <cdr:y>0.12121</cdr:y>
    </cdr:from>
    <cdr:to>
      <cdr:x>0.68601</cdr:x>
      <cdr:y>0.31361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7032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7D641F-7E68-446C-BF80-19A41BA6CA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F3EBB8-FF81-4D2C-80AF-4DAC44954E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918648" cy="331236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кадрового потенциала  сотрудников библиотек Очёрского муниципального района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6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образования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02" y="2204864"/>
            <a:ext cx="5122419" cy="44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51890"/>
              </p:ext>
            </p:extLst>
          </p:nvPr>
        </p:nvGraphicFramePr>
        <p:xfrm>
          <a:off x="683568" y="1988840"/>
          <a:ext cx="7452816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МАУК </a:t>
            </a:r>
            <a:r>
              <a:rPr lang="ru-RU" sz="4000" dirty="0">
                <a:solidFill>
                  <a:srgbClr val="C00000"/>
                </a:solidFill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МЦБ</a:t>
            </a:r>
            <a:r>
              <a:rPr lang="ru-RU" sz="4000" dirty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192" y="60905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 (44 %)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21920" y="60905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 (56 %)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36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5041"/>
              </p:ext>
            </p:extLst>
          </p:nvPr>
        </p:nvGraphicFramePr>
        <p:xfrm>
          <a:off x="683568" y="1988840"/>
          <a:ext cx="7452816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МБУК </a:t>
            </a:r>
            <a:r>
              <a:rPr lang="ru-RU" sz="4000" dirty="0">
                <a:solidFill>
                  <a:srgbClr val="C00000"/>
                </a:solidFill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ЦДБ</a:t>
            </a:r>
            <a:r>
              <a:rPr lang="ru-RU" sz="4000" dirty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0788" y="5992697"/>
            <a:ext cx="8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 (</a:t>
            </a:r>
            <a:r>
              <a:rPr lang="en-US" b="1" dirty="0" smtClean="0"/>
              <a:t>55%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70449" y="5992697"/>
            <a:ext cx="96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r>
              <a:rPr lang="ru-RU" b="1" dirty="0"/>
              <a:t> </a:t>
            </a:r>
            <a:r>
              <a:rPr lang="ru-RU" b="1" dirty="0" smtClean="0"/>
              <a:t>(45%)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98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483413"/>
              </p:ext>
            </p:extLst>
          </p:nvPr>
        </p:nvGraphicFramePr>
        <p:xfrm>
          <a:off x="683568" y="1844824"/>
          <a:ext cx="7452816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Библиотеки Павловского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городского поселения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192" y="60905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(57 %)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21920" y="60905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(43 %)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05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460974"/>
              </p:ext>
            </p:extLst>
          </p:nvPr>
        </p:nvGraphicFramePr>
        <p:xfrm>
          <a:off x="683568" y="1844824"/>
          <a:ext cx="7704856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других поселений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192" y="60905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 (100 %)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4575" y="6090592"/>
            <a:ext cx="4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75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23051"/>
              </p:ext>
            </p:extLst>
          </p:nvPr>
        </p:nvGraphicFramePr>
        <p:xfrm>
          <a:off x="611560" y="1808966"/>
          <a:ext cx="7920880" cy="446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района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63576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8 (61 %)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63576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 (39 %)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7" y="304313"/>
            <a:ext cx="5256584" cy="44644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в библиотеке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2"/>
          <a:stretch/>
        </p:blipFill>
        <p:spPr>
          <a:xfrm>
            <a:off x="4716016" y="3233221"/>
            <a:ext cx="3672408" cy="31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846919"/>
              </p:ext>
            </p:extLst>
          </p:nvPr>
        </p:nvGraphicFramePr>
        <p:xfrm>
          <a:off x="477888" y="1591056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МАУК </a:t>
            </a:r>
            <a:r>
              <a:rPr lang="ru-RU" sz="4000" dirty="0">
                <a:solidFill>
                  <a:srgbClr val="C00000"/>
                </a:solidFill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МЦБ</a:t>
            </a:r>
            <a:r>
              <a:rPr lang="ru-RU" sz="4000" dirty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7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027790"/>
              </p:ext>
            </p:extLst>
          </p:nvPr>
        </p:nvGraphicFramePr>
        <p:xfrm>
          <a:off x="467544" y="1699773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МБУК </a:t>
            </a:r>
            <a:r>
              <a:rPr lang="ru-RU" sz="4000" dirty="0">
                <a:solidFill>
                  <a:srgbClr val="C00000"/>
                </a:solidFill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ЦДБ</a:t>
            </a:r>
            <a:r>
              <a:rPr lang="ru-RU" sz="4000" dirty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814977" y="5949281"/>
            <a:ext cx="2088232" cy="2520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69269"/>
            <a:ext cx="20732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8113" y="6267635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6 </a:t>
            </a:r>
            <a:r>
              <a:rPr lang="ru-RU" b="1" dirty="0">
                <a:latin typeface="Bookman Old Style" pitchFamily="18" charset="0"/>
              </a:rPr>
              <a:t>чел. </a:t>
            </a:r>
            <a:r>
              <a:rPr lang="ru-RU" b="1" dirty="0" smtClean="0">
                <a:latin typeface="Bookman Old Style" pitchFamily="18" charset="0"/>
              </a:rPr>
              <a:t>(60 </a:t>
            </a:r>
            <a:r>
              <a:rPr lang="ru-RU" b="1" dirty="0">
                <a:latin typeface="Bookman Old Style" pitchFamily="18" charset="0"/>
              </a:rPr>
              <a:t>%)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62303" y="6267635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4 чел. (40 %)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68332"/>
              </p:ext>
            </p:extLst>
          </p:nvPr>
        </p:nvGraphicFramePr>
        <p:xfrm>
          <a:off x="467544" y="1699773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Павловское городское поселение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2022599" y="5817739"/>
            <a:ext cx="4709641" cy="2520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08296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0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476191"/>
              </p:ext>
            </p:extLst>
          </p:nvPr>
        </p:nvGraphicFramePr>
        <p:xfrm>
          <a:off x="899592" y="1484784"/>
          <a:ext cx="77048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191" y="33280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Общее количество сотрудников МАУК МЦБ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– 18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человек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89183"/>
              </p:ext>
            </p:extLst>
          </p:nvPr>
        </p:nvGraphicFramePr>
        <p:xfrm>
          <a:off x="534108" y="1745432"/>
          <a:ext cx="86044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поселения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3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19206"/>
              </p:ext>
            </p:extLst>
          </p:nvPr>
        </p:nvGraphicFramePr>
        <p:xfrm>
          <a:off x="539552" y="1628800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района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1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BEDEF"/>
              </a:clrFrom>
              <a:clrTo>
                <a:srgbClr val="EB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268305" cy="3116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4680520" cy="30243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повышения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64416"/>
              </p:ext>
            </p:extLst>
          </p:nvPr>
        </p:nvGraphicFramePr>
        <p:xfrm>
          <a:off x="827584" y="1844824"/>
          <a:ext cx="8003232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МАУК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МЦБ</a:t>
            </a:r>
            <a:r>
              <a:rPr lang="ru-RU" dirty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2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474288"/>
              </p:ext>
            </p:extLst>
          </p:nvPr>
        </p:nvGraphicFramePr>
        <p:xfrm>
          <a:off x="318356" y="1988840"/>
          <a:ext cx="8507288" cy="496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района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503607"/>
              </p:ext>
            </p:extLst>
          </p:nvPr>
        </p:nvGraphicFramePr>
        <p:xfrm>
          <a:off x="1259632" y="2060848"/>
          <a:ext cx="7092776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сотрудников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МАУК </a:t>
            </a:r>
            <a:r>
              <a:rPr lang="ru-RU" sz="4000" dirty="0">
                <a:solidFill>
                  <a:srgbClr val="C00000"/>
                </a:solidFill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МЦБ</a:t>
            </a:r>
            <a:r>
              <a:rPr lang="ru-RU" sz="4000" dirty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Количество сотрудников библиотек района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81365"/>
              </p:ext>
            </p:extLst>
          </p:nvPr>
        </p:nvGraphicFramePr>
        <p:xfrm>
          <a:off x="755576" y="1628800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65618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Общее количество сотрудников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всех библиотек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46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человек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072585"/>
              </p:ext>
            </p:extLst>
          </p:nvPr>
        </p:nvGraphicFramePr>
        <p:xfrm>
          <a:off x="1187624" y="1916832"/>
          <a:ext cx="65527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6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5265"/>
              </p:ext>
            </p:extLst>
          </p:nvPr>
        </p:nvGraphicFramePr>
        <p:xfrm>
          <a:off x="755576" y="1988840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Возрастной состав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сотрудников 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МАУК </a:t>
            </a:r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МЦБ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8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57558"/>
              </p:ext>
            </p:extLst>
          </p:nvPr>
        </p:nvGraphicFramePr>
        <p:xfrm>
          <a:off x="899592" y="1700808"/>
          <a:ext cx="7524824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Возрастной состав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сотрудников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МБУК </a:t>
            </a:r>
            <a:r>
              <a:rPr lang="ru-RU" sz="3600" dirty="0">
                <a:solidFill>
                  <a:srgbClr val="C00000"/>
                </a:solidFill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ЦДБ</a:t>
            </a:r>
            <a:r>
              <a:rPr lang="ru-RU" sz="3600" dirty="0">
                <a:solidFill>
                  <a:srgbClr val="C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27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33663"/>
              </p:ext>
            </p:extLst>
          </p:nvPr>
        </p:nvGraphicFramePr>
        <p:xfrm>
          <a:off x="827584" y="1988840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Возрастной состав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сотрудников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Павловского городского поселения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93118"/>
              </p:ext>
            </p:extLst>
          </p:nvPr>
        </p:nvGraphicFramePr>
        <p:xfrm>
          <a:off x="899592" y="1700808"/>
          <a:ext cx="7524824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Возрастной состав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сотрудников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библиотек других поселений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6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094180"/>
              </p:ext>
            </p:extLst>
          </p:nvPr>
        </p:nvGraphicFramePr>
        <p:xfrm>
          <a:off x="899592" y="1700808"/>
          <a:ext cx="7524824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Возрастной состав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сотрудников всех библиотек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33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1845</TotalTime>
  <Words>461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Анализ кадрового потенциала  сотрудников библиотек Очёрского муниципального района</vt:lpstr>
      <vt:lpstr>Презентация PowerPoint</vt:lpstr>
      <vt:lpstr>Количество сотрудников библиотек района</vt:lpstr>
      <vt:lpstr>Общее количество сотрудников всех библиотек – 46 человек </vt:lpstr>
      <vt:lpstr>Возрастной состав сотрудников  МАУК «МЦБ»</vt:lpstr>
      <vt:lpstr>Возрастной состав сотрудников МБУК «ЦДБ»</vt:lpstr>
      <vt:lpstr>Возрастной состав сотрудников  Павловского городского поселения</vt:lpstr>
      <vt:lpstr>Возрастной состав сотрудников библиотек других поселений</vt:lpstr>
      <vt:lpstr>Возрастной состав сотрудников всех библиотек района</vt:lpstr>
      <vt:lpstr>Уровень образования</vt:lpstr>
      <vt:lpstr>МАУК «МЦБ»</vt:lpstr>
      <vt:lpstr>МБУК «ЦДБ»</vt:lpstr>
      <vt:lpstr>Библиотеки Павловского городского поселения</vt:lpstr>
      <vt:lpstr>Библиотеки других поселений</vt:lpstr>
      <vt:lpstr>Библиотеки района</vt:lpstr>
      <vt:lpstr>Стаж работы в библиотеке</vt:lpstr>
      <vt:lpstr>МАУК «МЦБ»</vt:lpstr>
      <vt:lpstr>МБУК «ЦДБ»</vt:lpstr>
      <vt:lpstr>Павловское городское поселение</vt:lpstr>
      <vt:lpstr>Другие поселения</vt:lpstr>
      <vt:lpstr>Библиотеки района</vt:lpstr>
      <vt:lpstr>Курсы повышения квалификации</vt:lpstr>
      <vt:lpstr>МАУК «МЦБ»</vt:lpstr>
      <vt:lpstr>Библиотеки района</vt:lpstr>
      <vt:lpstr>Аттестация сотрудников МАУК «МЦБ»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87</cp:revision>
  <dcterms:created xsi:type="dcterms:W3CDTF">2017-03-30T02:21:21Z</dcterms:created>
  <dcterms:modified xsi:type="dcterms:W3CDTF">2017-05-12T20:19:52Z</dcterms:modified>
</cp:coreProperties>
</file>