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0" r:id="rId5"/>
    <p:sldId id="283" r:id="rId6"/>
    <p:sldId id="262" r:id="rId7"/>
    <p:sldId id="272" r:id="rId8"/>
    <p:sldId id="281" r:id="rId9"/>
    <p:sldId id="282" r:id="rId10"/>
    <p:sldId id="284" r:id="rId11"/>
    <p:sldId id="280" r:id="rId12"/>
    <p:sldId id="278" r:id="rId13"/>
    <p:sldId id="264" r:id="rId14"/>
    <p:sldId id="285" r:id="rId15"/>
    <p:sldId id="286" r:id="rId16"/>
    <p:sldId id="287" r:id="rId17"/>
    <p:sldId id="288" r:id="rId18"/>
    <p:sldId id="275" r:id="rId19"/>
    <p:sldId id="276" r:id="rId20"/>
    <p:sldId id="28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115" autoAdjust="0"/>
    <p:restoredTop sz="89275" autoAdjust="0"/>
  </p:normalViewPr>
  <p:slideViewPr>
    <p:cSldViewPr showGuides="1">
      <p:cViewPr varScale="1">
        <p:scale>
          <a:sx n="81" d="100"/>
          <a:sy n="81" d="100"/>
        </p:scale>
        <p:origin x="-17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F57F6-CBE3-4209-A69C-4AB9B80A1327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ED80-895E-49B8-A149-E7CE9D80A4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https://www.google.com/maps/timeline?pb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2ED80-895E-49B8-A149-E7CE9D80A4D4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4312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52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30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95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986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518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71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4547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3527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758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6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FC270-A41D-4253-8EDF-55E5B8520FA5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88733-6547-4EAD-A692-8E198EC52C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58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dme.ru/zhizn-nauka/6-ssylok-chtoby-proverit-chto-znaet-o-nas-internet-857410/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remontka.pro/nuzhen-li-antivirus-android/" TargetMode="External"/><Relationship Id="rId12" Type="http://schemas.openxmlformats.org/officeDocument/2006/relationships/hyperlink" Target="http://www.bolshoyvopros.ru/questions/1055733-mogut-li-operatory-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elp.handybackup.ru/" TargetMode="External"/><Relationship Id="rId11" Type="http://schemas.openxmlformats.org/officeDocument/2006/relationships/hyperlink" Target="https://aboutme.google.com/" TargetMode="External"/><Relationship Id="rId5" Type="http://schemas.openxmlformats.org/officeDocument/2006/relationships/hyperlink" Target="http://androidlime.ru/backup-copy-android/" TargetMode="External"/><Relationship Id="rId10" Type="http://schemas.openxmlformats.org/officeDocument/2006/relationships/hyperlink" Target="https://www.iguides.ru/main/apps/kak_posmotret_istoriyu_peremeshcheniy_polzovatelya_android_ustroystva/" TargetMode="External"/><Relationship Id="rId4" Type="http://schemas.openxmlformats.org/officeDocument/2006/relationships/hyperlink" Target="https://bpo4ybbs2apk4sk4.onion.cab/ru" TargetMode="External"/><Relationship Id="rId9" Type="http://schemas.openxmlformats.org/officeDocument/2006/relationships/hyperlink" Target="http://www.kaspersky.ru/internet-security-center/threats/malware-damag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reviews.123rf.com/images/manfredinim/manfredinim0910/manfredinim091000019/5693122-Global-connection-businessman-globally-connected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428868"/>
            <a:ext cx="8286808" cy="2500330"/>
          </a:xfrm>
        </p:spPr>
        <p:txBody>
          <a:bodyPr>
            <a:normAutofit/>
          </a:bodyPr>
          <a:lstStyle/>
          <a:p>
            <a:r>
              <a:rPr sz="5000" b="1">
                <a:solidFill>
                  <a:srgbClr val="FF0000"/>
                </a:solidFill>
              </a:rPr>
              <a:t>МОБИЛЬНЫЕ УСТРОЙСТВА: УГРОЗЫ И РИСКИ</a:t>
            </a:r>
            <a:endParaRPr lang="ru-RU" sz="5000" b="1" dirty="0">
              <a:solidFill>
                <a:srgbClr val="FF0000"/>
              </a:solidFill>
            </a:endParaRPr>
          </a:p>
        </p:txBody>
      </p:sp>
      <p:pic>
        <p:nvPicPr>
          <p:cNvPr id="25601" name="Picture 1" descr="C:\Users\Татьяна.Admin-ПК\Desktop\картинки разное\логотип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E6CE"/>
              </a:clrFrom>
              <a:clrTo>
                <a:srgbClr val="ECE6CE">
                  <a:alpha val="0"/>
                </a:srgbClr>
              </a:clrTo>
            </a:clrChange>
            <a:lum bright="10000" contrast="30000"/>
          </a:blip>
          <a:srcRect/>
          <a:stretch>
            <a:fillRect/>
          </a:stretch>
        </p:blipFill>
        <p:spPr bwMode="auto">
          <a:xfrm rot="21063650">
            <a:off x="48216" y="281129"/>
            <a:ext cx="3689528" cy="9089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МАУК МЦБ, Информационно-библиографический отдел, Очёр, 2017.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286520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©</a:t>
            </a:r>
            <a:endParaRPr lang="ru-RU" dirty="0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382370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868346"/>
          </a:xfrm>
        </p:spPr>
        <p:txBody>
          <a:bodyPr>
            <a:noAutofit/>
          </a:bodyPr>
          <a:lstStyle/>
          <a:p>
            <a:r>
              <a:rPr sz="3500" b="1">
                <a:solidFill>
                  <a:srgbClr val="FF0000"/>
                </a:solidFill>
              </a:rPr>
              <a:t>Ограничиваем  доступ к своему смартфону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" y="1142984"/>
            <a:ext cx="8275320" cy="4983179"/>
          </a:xfrm>
        </p:spPr>
        <p:txBody>
          <a:bodyPr>
            <a:noAutofit/>
          </a:bodyPr>
          <a:lstStyle/>
          <a:p>
            <a:pPr lvl="0"/>
            <a:r>
              <a:rPr sz="2400">
                <a:solidFill>
                  <a:srgbClr val="FF0000"/>
                </a:solidFill>
              </a:rPr>
              <a:t>Шаг 1. </a:t>
            </a:r>
            <a:r>
              <a:rPr sz="2400"/>
              <a:t>Включите в настройках блокировку SIM-карты. Эта опция защиты потребует введения PIN-кода при каждом включении телефона.</a:t>
            </a:r>
          </a:p>
          <a:p>
            <a:pPr lvl="0"/>
            <a:r>
              <a:rPr sz="2400">
                <a:solidFill>
                  <a:srgbClr val="FF0000"/>
                </a:solidFill>
              </a:rPr>
              <a:t>Шаг 2. </a:t>
            </a:r>
            <a:r>
              <a:rPr sz="2400"/>
              <a:t>Включите блокировку экрана (Настройки -&gt; Конфиденциальность -&gt; Настроить блокировку -&gt; Блокировка экрана). Это позволит защитить доступ к смартфону с помощью графического рисунка или </a:t>
            </a:r>
            <a:r>
              <a:rPr sz="2400" smtClean="0"/>
              <a:t>пароля</a:t>
            </a:r>
            <a:r>
              <a:rPr lang="ru-RU" sz="2400" dirty="0" smtClean="0"/>
              <a:t>, графический рисунок взломать на порядок легче, чем пароль</a:t>
            </a:r>
            <a:r>
              <a:rPr sz="2400" smtClean="0"/>
              <a:t>. </a:t>
            </a:r>
            <a:r>
              <a:rPr lang="ru-RU" sz="2400" dirty="0" smtClean="0"/>
              <a:t>Можно включить идентификацию по отпечатку пальца, если эту функцию поддерживает устройство.</a:t>
            </a:r>
            <a:endParaRPr sz="2400"/>
          </a:p>
          <a:p>
            <a:pPr lvl="0"/>
            <a:r>
              <a:rPr sz="2400">
                <a:solidFill>
                  <a:srgbClr val="FF0000"/>
                </a:solidFill>
              </a:rPr>
              <a:t>Шаг 3 </a:t>
            </a:r>
            <a:r>
              <a:rPr sz="2400"/>
              <a:t>Включите автоблокировку. Ваш телефон будет отключаться через определенное время (этот промежуток вы можете указать сами).</a:t>
            </a:r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Небезопасный </a:t>
            </a:r>
            <a:r>
              <a:rPr lang="en-US" b="1" dirty="0" smtClean="0">
                <a:solidFill>
                  <a:srgbClr val="FF0000"/>
                </a:solidFill>
              </a:rPr>
              <a:t>Wi-Fi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58204" cy="2643207"/>
          </a:xfrm>
        </p:spPr>
        <p:txBody>
          <a:bodyPr>
            <a:normAutofit fontScale="70000" lnSpcReduction="20000"/>
          </a:bodyPr>
          <a:lstStyle/>
          <a:p>
            <a:pPr indent="457200" algn="just">
              <a:lnSpc>
                <a:spcPct val="120000"/>
              </a:lnSpc>
              <a:buNone/>
            </a:pPr>
            <a:r>
              <a:rPr lang="ru-RU" dirty="0" smtClean="0"/>
              <a:t>Если пользователь подключается к сети отеля, кафе или гостевой сети другой компании, то передаваемые данные могут быть перехвачены третьей стороной и, возможно, даже изменены, поскольку передаются в </a:t>
            </a:r>
            <a:r>
              <a:rPr lang="ru-RU" b="1" dirty="0" smtClean="0"/>
              <a:t>незашифрованном </a:t>
            </a:r>
            <a:r>
              <a:rPr lang="ru-RU" dirty="0" smtClean="0"/>
              <a:t>виде. Таким образом, пароли от электронной почты, социальных сетей и </a:t>
            </a:r>
            <a:r>
              <a:rPr lang="ru-RU" dirty="0" err="1" smtClean="0"/>
              <a:t>онлайн-банкинга</a:t>
            </a:r>
            <a:r>
              <a:rPr lang="ru-RU" dirty="0" smtClean="0"/>
              <a:t> могут стать легкой добычей для злоумышленников.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00364" y="3643314"/>
            <a:ext cx="3429024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2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Что делать?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4286256"/>
            <a:ext cx="75009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Не использовать </a:t>
            </a:r>
            <a:r>
              <a:rPr lang="ru-RU" sz="2200" dirty="0" err="1" smtClean="0"/>
              <a:t>незапароленные</a:t>
            </a:r>
            <a:r>
              <a:rPr lang="ru-RU" sz="2200" dirty="0" smtClean="0"/>
              <a:t> точки </a:t>
            </a:r>
            <a:r>
              <a:rPr lang="en-US" sz="2200" dirty="0" smtClean="0"/>
              <a:t>Wi-Fi</a:t>
            </a:r>
            <a:r>
              <a:rPr lang="ru-RU" sz="2200" dirty="0" smtClean="0"/>
              <a:t>. Только точка доступа с надежным </a:t>
            </a:r>
            <a:r>
              <a:rPr lang="ru-RU" sz="2200" dirty="0" err="1" smtClean="0"/>
              <a:t>криптоустойчивым</a:t>
            </a:r>
            <a:r>
              <a:rPr lang="ru-RU" sz="2200" dirty="0" smtClean="0"/>
              <a:t> паролем может обеспечить защиту ваших данных от мошенников.</a:t>
            </a:r>
            <a:endParaRPr lang="en-US" sz="2200" dirty="0" smtClean="0"/>
          </a:p>
          <a:p>
            <a:pPr algn="just"/>
            <a:r>
              <a:rPr lang="ru-RU" sz="2200" dirty="0" smtClean="0"/>
              <a:t>Сэкономленный таким образом мобильный трафик может слишком  дорого вам обойтись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Если куда-то расходуется интернет-трафик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4714908" cy="4840303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Определить, какие приложения «тратят» больше всего, в том числе, в фоновом режиме  можно в  меню </a:t>
            </a:r>
            <a:r>
              <a:rPr lang="ru-RU" sz="3400" b="1" dirty="0" smtClean="0"/>
              <a:t>Настройки - контроль трафика</a:t>
            </a:r>
          </a:p>
          <a:p>
            <a:r>
              <a:rPr lang="ru-RU" sz="3400" dirty="0" smtClean="0"/>
              <a:t>Не забывать выключать интернет, когда вы им не пользуетесь</a:t>
            </a:r>
          </a:p>
          <a:p>
            <a:r>
              <a:rPr lang="ru-RU" sz="3400" dirty="0" smtClean="0"/>
              <a:t>Запретить программам обновляться в автоматическом режиме. Многие приложения постоянно скачивают себе обновления,  в том числе и рекламу.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292" name="Picture 4" descr="http://top-android.org/media/kartinki/v6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2232450" cy="3971902"/>
          </a:xfrm>
          <a:prstGeom prst="rect">
            <a:avLst/>
          </a:prstGeom>
          <a:noFill/>
        </p:spPr>
      </p:pic>
      <p:pic>
        <p:nvPicPr>
          <p:cNvPr id="12290" name="Picture 2" descr="http://top-android.org/media/kartinki/v7b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857496"/>
            <a:ext cx="2054438" cy="3655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Установка и обновление программ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4857784" cy="5498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При установке приложений из магазинов </a:t>
            </a:r>
            <a:r>
              <a:rPr lang="en-US" dirty="0" smtClean="0"/>
              <a:t>Google Play</a:t>
            </a:r>
            <a:r>
              <a:rPr lang="ru-RU" dirty="0" smtClean="0"/>
              <a:t> и </a:t>
            </a:r>
            <a:r>
              <a:rPr lang="en-US" dirty="0" smtClean="0"/>
              <a:t> App Store</a:t>
            </a:r>
            <a:r>
              <a:rPr lang="ru-RU" dirty="0" smtClean="0"/>
              <a:t> обращайте внимание, какие разрешения запрашивает программа и насколько это соответствует ее предназначению. Например, если приложению для чтения новостей зачем-то понадобился доступ к списку ваших контактов – это должно насторожить.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Установив программу, зайдите в меню</a:t>
            </a:r>
            <a:r>
              <a:rPr lang="ru-RU" b="1" dirty="0" smtClean="0"/>
              <a:t> настройки - приложения </a:t>
            </a:r>
            <a:r>
              <a:rPr lang="ru-RU" dirty="0" smtClean="0"/>
              <a:t>и выберите режим установки обновлений. Не стоит разрешать устанавливать обновления автоматически.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Если не хотите, чтобы программа тратила для своих нужд ваш мобильный трафик, в уже знакомом меню </a:t>
            </a:r>
            <a:r>
              <a:rPr lang="ru-RU" b="1" dirty="0" smtClean="0"/>
              <a:t>контроль трафика </a:t>
            </a:r>
            <a:r>
              <a:rPr lang="ru-RU" dirty="0" smtClean="0"/>
              <a:t>запретите ей фоновую передачу данных от мобильной сети (фоновые процессы будут осуществляться только при доступном </a:t>
            </a:r>
            <a:r>
              <a:rPr lang="en-US" dirty="0" smtClean="0"/>
              <a:t>Wi-Fi </a:t>
            </a:r>
            <a:r>
              <a:rPr lang="ru-RU" dirty="0" smtClean="0"/>
              <a:t>подключении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pic>
        <p:nvPicPr>
          <p:cNvPr id="11266" name="Picture 2" descr="http://avermedia.org/images_avermedia/1356411333_mobilniy-trafik.jpg"/>
          <p:cNvPicPr>
            <a:picLocks noChangeAspect="1" noChangeArrowheads="1"/>
          </p:cNvPicPr>
          <p:nvPr/>
        </p:nvPicPr>
        <p:blipFill>
          <a:blip r:embed="rId4">
            <a:lum bright="10000" contrast="20000"/>
          </a:blip>
          <a:srcRect/>
          <a:stretch>
            <a:fillRect/>
          </a:stretch>
        </p:blipFill>
        <p:spPr bwMode="auto">
          <a:xfrm>
            <a:off x="5500694" y="1428736"/>
            <a:ext cx="3167068" cy="5067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6429420" cy="796908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Альтернативный способ установки приложений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857364"/>
            <a:ext cx="82153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600" dirty="0" smtClean="0"/>
              <a:t>Обмениваться понравившимися приложениями с другими устройствами можно по </a:t>
            </a:r>
            <a:r>
              <a:rPr lang="en-US" sz="2600" dirty="0" err="1" smtClean="0"/>
              <a:t>bluetooth</a:t>
            </a:r>
            <a:r>
              <a:rPr lang="en-US" sz="2600" dirty="0" smtClean="0"/>
              <a:t> </a:t>
            </a:r>
            <a:r>
              <a:rPr lang="ru-RU" sz="2600" dirty="0" smtClean="0"/>
              <a:t>. Для этого понадобится программа </a:t>
            </a:r>
            <a:r>
              <a:rPr lang="en-US" sz="2600" dirty="0" err="1" smtClean="0">
                <a:solidFill>
                  <a:srgbClr val="FF0000"/>
                </a:solidFill>
              </a:rPr>
              <a:t>apk</a:t>
            </a:r>
            <a:r>
              <a:rPr lang="ru-RU" sz="2600" dirty="0" smtClean="0">
                <a:solidFill>
                  <a:srgbClr val="FF0000"/>
                </a:solidFill>
              </a:rPr>
              <a:t> –</a:t>
            </a:r>
            <a:r>
              <a:rPr lang="en-US" sz="2600" dirty="0" smtClean="0">
                <a:solidFill>
                  <a:srgbClr val="FF0000"/>
                </a:solidFill>
              </a:rPr>
              <a:t>extractor</a:t>
            </a:r>
            <a:r>
              <a:rPr lang="ru-RU" sz="2600" dirty="0" smtClean="0">
                <a:solidFill>
                  <a:srgbClr val="FF0000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ru-RU" sz="2600" dirty="0" smtClean="0"/>
              <a:t>Программа вычленяет из любого установленного приложение </a:t>
            </a:r>
            <a:r>
              <a:rPr lang="en-US" sz="2600" dirty="0" err="1" smtClean="0"/>
              <a:t>apk</a:t>
            </a:r>
            <a:r>
              <a:rPr lang="en-US" sz="2600" dirty="0" smtClean="0"/>
              <a:t> </a:t>
            </a:r>
            <a:r>
              <a:rPr lang="ru-RU" sz="2600" dirty="0" smtClean="0"/>
              <a:t>-файл </a:t>
            </a:r>
            <a:r>
              <a:rPr lang="en-US" sz="2600" dirty="0" smtClean="0"/>
              <a:t>(</a:t>
            </a:r>
            <a:r>
              <a:rPr lang="ru-RU" sz="2600" dirty="0" smtClean="0"/>
              <a:t>установочный пакет) и сохраняет их в отдельную папку. Эти файлы можно передать по </a:t>
            </a:r>
            <a:r>
              <a:rPr lang="ru-RU" sz="2600" dirty="0" err="1" smtClean="0"/>
              <a:t>Bluetooth</a:t>
            </a:r>
            <a:endParaRPr lang="ru-RU" sz="2600" dirty="0" smtClean="0"/>
          </a:p>
          <a:p>
            <a:pPr lvl="0">
              <a:buFont typeface="Arial" pitchFamily="34" charset="0"/>
              <a:buChar char="•"/>
            </a:pPr>
            <a:r>
              <a:rPr lang="ru-RU" sz="2600" dirty="0" smtClean="0"/>
              <a:t>Также </a:t>
            </a:r>
            <a:r>
              <a:rPr lang="en-US" sz="2600" dirty="0" err="1" smtClean="0"/>
              <a:t>apk</a:t>
            </a:r>
            <a:r>
              <a:rPr lang="en-US" sz="2600" dirty="0" smtClean="0"/>
              <a:t> –</a:t>
            </a:r>
            <a:r>
              <a:rPr lang="ru-RU" sz="2600" dirty="0" smtClean="0"/>
              <a:t>файл можно скачать на компьютер, затем скопировать на телефон или планшет, где он и установится автоматически.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b="1" dirty="0" smtClean="0"/>
          </a:p>
        </p:txBody>
      </p:sp>
      <p:pic>
        <p:nvPicPr>
          <p:cNvPr id="44034" name="Picture 2" descr="http://i90.fastpic.ru/big/2017/0106/da/bc8cf8dda22bb13b9805ae22753464d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75160">
            <a:off x="7008553" y="364826"/>
            <a:ext cx="1310021" cy="13100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74638"/>
            <a:ext cx="7858180" cy="796908"/>
          </a:xfrm>
        </p:spPr>
        <p:txBody>
          <a:bodyPr>
            <a:noAutofit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Советы по безопасности от 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46082" name="AutoShape 2" descr="Daily — Russian — Russia — blog.kaspersk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4" name="AutoShape 4" descr="Daily — Russian — Russia — blog.kaspersk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6" name="AutoShape 6" descr="Daily — Russian — Russia — blog.kaspersk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8" name="AutoShape 8" descr="Daily — Russian — Russia — blog.kaspersky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0" name="Picture 10" descr="http://www.itsofthn.com/wp-content/uploads/2014/05/Kaspersky-Internet-Security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0042"/>
            <a:ext cx="1801526" cy="49881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643306" y="1071546"/>
            <a:ext cx="5286412" cy="583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900" dirty="0" smtClean="0"/>
              <a:t>Прежде чем нажать на кнопку «Принять», не поленитесь прочесть условия использования разных сайтов и сервисов. Тогда вы хотя бы будете знать, какие именно ваши личные данные попадают в чужие базы.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900" dirty="0" smtClean="0"/>
              <a:t>Использовать систему единого входа(например, идентификацию через </a:t>
            </a:r>
            <a:r>
              <a:rPr lang="ru-RU" sz="1900" dirty="0" err="1" smtClean="0"/>
              <a:t>Google</a:t>
            </a:r>
            <a:r>
              <a:rPr lang="ru-RU" sz="1900" dirty="0" smtClean="0"/>
              <a:t> ID) хоть и удобно, но не безопасно. Сэкономив  несколько секунд на регистрации, вы предоставляете данные о себе сервисам и организациям, которые неизвестно как их хранят и защищают.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ru-RU" sz="1900" dirty="0" smtClean="0"/>
              <a:t>Используйте настройки безопасности в </a:t>
            </a:r>
            <a:r>
              <a:rPr lang="ru-RU" sz="1900" dirty="0" err="1" smtClean="0"/>
              <a:t>соцсетях</a:t>
            </a:r>
            <a:r>
              <a:rPr lang="ru-RU" sz="1900" dirty="0" smtClean="0"/>
              <a:t> и других сервисах, чтобы показывать ваши данные только тем людям и организациям, с которыми вы готовы действительно поделиться информацией о себе.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6092" name="Picture 12" descr="http://itcrumbs.ru/wp-content/uploads/2011/09/ya_log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-20000"/>
          </a:blip>
          <a:srcRect/>
          <a:stretch>
            <a:fillRect/>
          </a:stretch>
        </p:blipFill>
        <p:spPr bwMode="auto">
          <a:xfrm>
            <a:off x="-142907" y="1357298"/>
            <a:ext cx="5572164" cy="43198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Чем может грозить заражение вредоносным ПО?</a:t>
            </a:r>
            <a:endParaRPr kumimoji="0" lang="ru-RU" sz="4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496" y="1785926"/>
            <a:ext cx="485778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500" dirty="0" smtClean="0"/>
              <a:t>Спам</a:t>
            </a:r>
          </a:p>
          <a:p>
            <a:pPr>
              <a:buFont typeface="Arial" pitchFamily="34" charset="0"/>
              <a:buChar char="•"/>
            </a:pPr>
            <a:r>
              <a:rPr lang="ru-RU" sz="3500" dirty="0" smtClean="0"/>
              <a:t>Зашифровка/удаление ваших данных</a:t>
            </a:r>
          </a:p>
          <a:p>
            <a:pPr>
              <a:buFont typeface="Arial" pitchFamily="34" charset="0"/>
              <a:buChar char="•"/>
            </a:pPr>
            <a:r>
              <a:rPr lang="ru-RU" sz="3500" dirty="0" smtClean="0"/>
              <a:t>Кража личной информации</a:t>
            </a:r>
          </a:p>
          <a:p>
            <a:pPr>
              <a:buFont typeface="Arial" pitchFamily="34" charset="0"/>
              <a:buChar char="•"/>
            </a:pPr>
            <a:r>
              <a:rPr lang="ru-RU" sz="3500" dirty="0" smtClean="0"/>
              <a:t>Кража денег с банковской карты</a:t>
            </a:r>
          </a:p>
          <a:p>
            <a:pPr>
              <a:buFont typeface="Arial" pitchFamily="34" charset="0"/>
              <a:buChar char="•"/>
            </a:pPr>
            <a:r>
              <a:rPr lang="ru-RU" sz="3500" dirty="0" smtClean="0"/>
              <a:t>Отказ оборудования</a:t>
            </a:r>
          </a:p>
          <a:p>
            <a:endParaRPr lang="ru-RU" dirty="0"/>
          </a:p>
        </p:txBody>
      </p:sp>
      <p:pic>
        <p:nvPicPr>
          <p:cNvPr id="4098" name="Picture 2" descr="http://ic.pics.livejournal.com/grol1410/62437460/3045858/3045858_90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14478" y="2000240"/>
            <a:ext cx="6750831" cy="4500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Как определить,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что телефон или планшет заражен вирусами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1857364"/>
            <a:ext cx="55007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Экран заблокирован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Пропадают деньги со счета телефона или с банковской карты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Расходуется большое количество  </a:t>
            </a:r>
            <a:r>
              <a:rPr lang="ru-RU" sz="2800" dirty="0" err="1" smtClean="0"/>
              <a:t>интернет-трафика</a:t>
            </a:r>
            <a:r>
              <a:rPr lang="ru-RU" sz="2800" dirty="0" smtClean="0"/>
              <a:t> непонятно куда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 устройстве появляются программы, которые вы не устанавливали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Устройство «тормозит»</a:t>
            </a:r>
            <a:endParaRPr lang="ru-RU" sz="2800" dirty="0"/>
          </a:p>
        </p:txBody>
      </p:sp>
      <p:pic>
        <p:nvPicPr>
          <p:cNvPr id="3074" name="Picture 2" descr="http://sqhosting.ru/assets/images/te_19514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2071678"/>
            <a:ext cx="5228825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Устанавливать антивирус или нет?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5214942" cy="5643602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Приложение в </a:t>
            </a:r>
            <a:r>
              <a:rPr lang="en-US" sz="2400" dirty="0" smtClean="0"/>
              <a:t>Google-play</a:t>
            </a:r>
            <a:r>
              <a:rPr lang="ru-RU" sz="2400" dirty="0" smtClean="0"/>
              <a:t> проверяются на вирусы разработчиком, правда, считается, что не очень тщательно. Если все-таки вредоносное приложение установлено на телефон,</a:t>
            </a:r>
            <a:r>
              <a:rPr lang="en-US" sz="2400" dirty="0" smtClean="0"/>
              <a:t> </a:t>
            </a:r>
            <a:r>
              <a:rPr lang="ru-RU" sz="2400" dirty="0" smtClean="0"/>
              <a:t>магазин может удаленно его обезвредить (удалить).</a:t>
            </a:r>
          </a:p>
          <a:p>
            <a:r>
              <a:rPr lang="ru-RU" sz="2400" dirty="0" smtClean="0"/>
              <a:t>Однако, если вы часто загружаете приложения из сторонних источников (особенно бесплатные, «пиратские» версии платных программ), то без антивируса не обойтись, особенно на платформе </a:t>
            </a:r>
            <a:r>
              <a:rPr lang="en-US" sz="2400" dirty="0" smtClean="0"/>
              <a:t>Android  </a:t>
            </a:r>
            <a:r>
              <a:rPr lang="ru-RU" sz="2400" dirty="0" smtClean="0"/>
              <a:t>старше версии </a:t>
            </a:r>
            <a:r>
              <a:rPr lang="en-US" sz="2400" dirty="0" smtClean="0"/>
              <a:t>4</a:t>
            </a:r>
            <a:r>
              <a:rPr lang="ru-RU" sz="2400" dirty="0" smtClean="0"/>
              <a:t>.2</a:t>
            </a:r>
            <a:endParaRPr lang="en-US" sz="2400" dirty="0" smtClean="0"/>
          </a:p>
        </p:txBody>
      </p:sp>
      <p:pic>
        <p:nvPicPr>
          <p:cNvPr id="2050" name="Picture 2" descr="http://www.scooterway.ru/wp-content/uploads/2015/04/%D0%92%D1%8B%D0%B1%D0%BE%D1%80-%D0%B0%D0%BD%D1%82%D0%B8%D0%B2%D0%B8%D1%80%D1%83%D1%81%D0%B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9FB"/>
              </a:clrFrom>
              <a:clrTo>
                <a:srgbClr val="F8F9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6820" y="1142984"/>
            <a:ext cx="3822900" cy="23574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628" y="3714752"/>
            <a:ext cx="4143372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342000">
              <a:buFont typeface="Arial" pitchFamily="34" charset="0"/>
              <a:buChar char="•"/>
            </a:pPr>
            <a:r>
              <a:rPr lang="ru-RU" sz="2300" dirty="0" smtClean="0"/>
              <a:t>Учитывайте, что антивирусная программа потребляет довольно большое количество ресурсов оперативной памяти, что неумолимо скажется на производительности телефона.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Резервное копирование данных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5214974" cy="3114684"/>
          </a:xfrm>
        </p:spPr>
        <p:txBody>
          <a:bodyPr>
            <a:normAutofit fontScale="77500" lnSpcReduction="20000"/>
          </a:bodyPr>
          <a:lstStyle/>
          <a:p>
            <a:pPr indent="45720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/>
              <a:t>Для резервного копирования данных используются облачные сервисы, например        </a:t>
            </a:r>
            <a:r>
              <a:rPr lang="ru-RU" dirty="0" err="1" smtClean="0"/>
              <a:t>Гугл</a:t>
            </a:r>
            <a:r>
              <a:rPr lang="ru-RU" dirty="0" smtClean="0"/>
              <a:t> –диск. На него можно не только вручную выгружать файлы с телефона, но и настроить резервное копирование паролей, списка контактов и т. д.</a:t>
            </a:r>
          </a:p>
        </p:txBody>
      </p:sp>
      <p:pic>
        <p:nvPicPr>
          <p:cNvPr id="1026" name="Picture 2" descr="http://vyalov-show.ru/uploads/posts/2016-03/1457475491_backup-google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1357298"/>
            <a:ext cx="2871808" cy="4786346"/>
          </a:xfrm>
          <a:prstGeom prst="rect">
            <a:avLst/>
          </a:prstGeom>
          <a:noFill/>
        </p:spPr>
      </p:pic>
      <p:pic>
        <p:nvPicPr>
          <p:cNvPr id="1028" name="Picture 4" descr="http://svopi.ru/uploads/posts/2015-10/1444442903_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214554"/>
            <a:ext cx="992591" cy="66193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4572008"/>
            <a:ext cx="442915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dirty="0" smtClean="0"/>
              <a:t>Настройки – личные данные – восстановление и сброс – резервирование данных</a:t>
            </a:r>
            <a:endParaRPr lang="en-US" sz="2000" b="1" dirty="0" smtClean="0"/>
          </a:p>
          <a:p>
            <a:pPr indent="457200">
              <a:lnSpc>
                <a:spcPct val="70000"/>
              </a:lnSpc>
              <a:spcBef>
                <a:spcPts val="0"/>
              </a:spcBef>
            </a:pPr>
            <a:endParaRPr lang="ru-RU" sz="2000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rgbClr val="FF0000"/>
                </a:solidFill>
              </a:rPr>
              <a:t>Что знает о нас оператор сотовой связи?</a:t>
            </a:r>
            <a:endParaRPr lang="ru-RU" sz="35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5926"/>
            <a:ext cx="8186766" cy="47149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При заключении договора на сотовую связь, вы предоставляете оператору связи свои паспортные данные</a:t>
            </a:r>
          </a:p>
          <a:p>
            <a:pPr lvl="0"/>
            <a:r>
              <a:rPr smtClean="0"/>
              <a:t>Оператор может </a:t>
            </a:r>
            <a:r>
              <a:rPr/>
              <a:t>перехватить </a:t>
            </a:r>
            <a:r>
              <a:rPr lang="ru-RU" dirty="0" smtClean="0"/>
              <a:t>любой </a:t>
            </a:r>
            <a:r>
              <a:rPr smtClean="0"/>
              <a:t>звонок </a:t>
            </a:r>
            <a:r>
              <a:rPr/>
              <a:t>и смс и отследить его </a:t>
            </a:r>
            <a:r>
              <a:rPr smtClean="0"/>
              <a:t>местоположение</a:t>
            </a:r>
            <a:endParaRPr lang="ru-RU" dirty="0" smtClean="0"/>
          </a:p>
          <a:p>
            <a:pPr lvl="0"/>
            <a:r>
              <a:rPr lang="ru-RU" dirty="0" smtClean="0"/>
              <a:t>Оператор «видит» в каком устройстве в данный момент используется сим-карта</a:t>
            </a:r>
            <a:endParaRPr/>
          </a:p>
          <a:p>
            <a:pPr lvl="0"/>
            <a:r>
              <a:rPr/>
              <a:t>Производитель устройства и ПО создаёт его для рынка с учётом пожеланий </a:t>
            </a:r>
            <a:r>
              <a:rPr lang="ru-RU" dirty="0" smtClean="0"/>
              <a:t>операторов </a:t>
            </a:r>
            <a:r>
              <a:rPr smtClean="0"/>
              <a:t>и </a:t>
            </a:r>
            <a:r>
              <a:rPr/>
              <a:t>может закладывать в систему скрытые опции, позволяющие мониторить работу устройства</a:t>
            </a:r>
          </a:p>
          <a:p>
            <a:pPr lvl="0"/>
            <a:endParaRPr/>
          </a:p>
        </p:txBody>
      </p:sp>
      <p:pic>
        <p:nvPicPr>
          <p:cNvPr id="20482" name="Picture 2" descr="http://kazpic.kz/images/2016/10/20/Beeline-logo-wordmar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97047">
            <a:off x="4347658" y="943817"/>
            <a:ext cx="1072122" cy="804091"/>
          </a:xfrm>
          <a:prstGeom prst="rect">
            <a:avLst/>
          </a:prstGeom>
          <a:noFill/>
        </p:spPr>
      </p:pic>
      <p:pic>
        <p:nvPicPr>
          <p:cNvPr id="20488" name="Picture 8" descr="http://electek.ru/uploads/posts/2016-06/14671401292mtc-mobile-logo-hd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000108"/>
            <a:ext cx="1320796" cy="742948"/>
          </a:xfrm>
          <a:prstGeom prst="rect">
            <a:avLst/>
          </a:prstGeom>
          <a:noFill/>
        </p:spPr>
      </p:pic>
      <p:pic>
        <p:nvPicPr>
          <p:cNvPr id="20490" name="Picture 10" descr="http://www.webturizm.ru/news/2010/v-samoletah-budet-mobilnaja-svjaz-obesha-pic-12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928670"/>
            <a:ext cx="1131891" cy="905513"/>
          </a:xfrm>
          <a:prstGeom prst="rect">
            <a:avLst/>
          </a:prstGeom>
          <a:noFill/>
        </p:spPr>
      </p:pic>
      <p:pic>
        <p:nvPicPr>
          <p:cNvPr id="20492" name="Picture 12" descr="http://www.sergiev-posad.ru/www/2015/10/tel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928670"/>
            <a:ext cx="1190110" cy="8334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9545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hlinkClick r:id="rId4"/>
              </a:rPr>
              <a:t>https://bpo4ybbs2apk4sk4.onion.cab/ru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http://androidlime.ru/backup-copy-android/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 </a:t>
            </a:r>
            <a:r>
              <a:rPr lang="en-US" dirty="0" smtClean="0">
                <a:hlinkClick r:id="rId6" action="ppaction://hlinkfile"/>
              </a:rPr>
              <a:t>help.handybackup.ru</a:t>
            </a:r>
            <a:r>
              <a:rPr lang="ru-RU" dirty="0" smtClean="0">
                <a:hlinkClick r:id="rId6" action="ppaction://hlinkfile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http://remontka.pro/nuzhen-li-antivirus-android/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https://www.adme.ru/zhizn-nauka/6-ssylok-chtoby-proverit-chto-znaet-o-nas-internet-857410/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http://www.kaspersky.ru/internet-security-center/threats/malware-damages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https://www.iguides.ru/main/apps/kak_posmotret_istoriyu_peremeshcheniy_polzovatelya_android_ustroystva/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https://aboutme.google.com</a:t>
            </a:r>
            <a:r>
              <a:rPr lang="ru-RU" dirty="0" smtClean="0">
                <a:hlinkClick r:id="rId11"/>
              </a:rPr>
              <a:t>/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http://www.bolshoyvopros.ru/questions/1055733-mogut-li-operatory-s</a:t>
            </a:r>
            <a:endParaRPr lang="ru-RU" dirty="0" smtClean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Список источников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/>
              <a:t>Отправлять информацию с мобильного телефона небезопасно. 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57232"/>
            <a:ext cx="9001156" cy="1285884"/>
          </a:xfrm>
        </p:spPr>
        <p:txBody>
          <a:bodyPr>
            <a:normAutofit/>
          </a:bodyPr>
          <a:lstStyle/>
          <a:p>
            <a:pPr lvl="0" indent="0" algn="just">
              <a:buNone/>
            </a:pPr>
            <a:r>
              <a:rPr lang="ru-RU" sz="1800" dirty="0" smtClean="0"/>
              <a:t>Раньше текст </a:t>
            </a:r>
            <a:r>
              <a:rPr lang="ru-RU" sz="1800" dirty="0" err="1" smtClean="0"/>
              <a:t>смс</a:t>
            </a:r>
            <a:r>
              <a:rPr lang="ru-RU" sz="1800" dirty="0" smtClean="0"/>
              <a:t> хранился у оператора в течение трех суток, потом данные уничтожались. </a:t>
            </a:r>
            <a:r>
              <a:rPr sz="1800" smtClean="0"/>
              <a:t>С </a:t>
            </a:r>
            <a:r>
              <a:rPr sz="1800"/>
              <a:t>июля 2016 </a:t>
            </a:r>
            <a:r>
              <a:rPr lang="ru-RU" sz="1800" dirty="0" smtClean="0"/>
              <a:t>операторы обязаны </a:t>
            </a:r>
            <a:r>
              <a:rPr sz="1800" smtClean="0"/>
              <a:t>хранить </a:t>
            </a:r>
            <a:r>
              <a:rPr sz="1800"/>
              <a:t>информацию о фактах соединений три года, а содержание переговоров и переписки - шесть месяцев</a:t>
            </a:r>
            <a:r>
              <a:rPr sz="1800" smtClean="0"/>
              <a:t>.</a:t>
            </a:r>
            <a:endParaRPr sz="180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57158" y="285728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Сколько хранятся наши данные?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5720" y="3357562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Кто имеет доступ к нашим </a:t>
            </a:r>
            <a:r>
              <a:rPr lang="ru-RU" sz="2500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смс</a:t>
            </a:r>
            <a:r>
              <a:rPr lang="ru-RU" sz="2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?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572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2844" y="3857628"/>
            <a:ext cx="8572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algn="just">
              <a:spcBef>
                <a:spcPct val="20000"/>
              </a:spcBef>
            </a:pPr>
            <a:r>
              <a:rPr lang="ru-RU" dirty="0" smtClean="0"/>
              <a:t>Тексты </a:t>
            </a:r>
            <a:r>
              <a:rPr lang="ru-RU" dirty="0" err="1" smtClean="0"/>
              <a:t>смс</a:t>
            </a:r>
            <a:r>
              <a:rPr lang="ru-RU" dirty="0" smtClean="0"/>
              <a:t> могут быть предоставлены оператором по запросу правоохранительных органов. Существует возможность их перехвата с помощью сравнительно недорогого специального оборудования. Текст перехваченного </a:t>
            </a:r>
            <a:r>
              <a:rPr lang="ru-RU" dirty="0" err="1" smtClean="0"/>
              <a:t>смс</a:t>
            </a:r>
            <a:r>
              <a:rPr lang="ru-RU" dirty="0" smtClean="0"/>
              <a:t> можно при желании подделать</a:t>
            </a:r>
          </a:p>
          <a:p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786182" y="5072074"/>
            <a:ext cx="1571636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571501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FF0000"/>
                </a:solidFill>
              </a:rPr>
              <a:t>СОТОВУЮ СВЯЗЬ СЛОЖНО НАЗВАТЬ НАДЕЖНЫМ КАНАЛОМ ПЕРЕДАЧИ ИНФОРМАЦИИ!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720" y="1785926"/>
            <a:ext cx="82296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500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Можно ли прослушать мой телефон?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596" y="228599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Это могут сделать правоохранительные органы при содействии оператора связи, если имеются веские основания. Также  это может сделать любой недоброжелатель  при помощи программы-шпиона или мощного цифрового диктофона</a:t>
            </a:r>
            <a:endParaRPr lang="ru-RU" dirty="0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490" y="205740"/>
            <a:ext cx="8229600" cy="1143000"/>
          </a:xfrm>
        </p:spPr>
        <p:txBody>
          <a:bodyPr/>
          <a:lstStyle/>
          <a:p>
            <a:r>
              <a:rPr>
                <a:solidFill>
                  <a:srgbClr val="FF0000"/>
                </a:solidFill>
              </a:rPr>
              <a:t>Физическая </a:t>
            </a:r>
            <a:r>
              <a:rPr smtClean="0">
                <a:solidFill>
                  <a:srgbClr val="FF0000"/>
                </a:solidFill>
              </a:rPr>
              <a:t>защита</a:t>
            </a:r>
            <a:r>
              <a:rPr lang="ru-RU" dirty="0" smtClean="0">
                <a:solidFill>
                  <a:srgbClr val="FF0000"/>
                </a:solidFill>
              </a:rPr>
              <a:t> телефона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14423"/>
            <a:ext cx="8143932" cy="4000528"/>
          </a:xfrm>
        </p:spPr>
        <p:txBody>
          <a:bodyPr>
            <a:noAutofit/>
          </a:bodyPr>
          <a:lstStyle/>
          <a:p>
            <a:pPr lvl="0"/>
            <a:r>
              <a:rPr sz="2200">
                <a:latin typeface="+mj-lt"/>
              </a:rPr>
              <a:t>Держите сотовый телефон при себе</a:t>
            </a:r>
          </a:p>
          <a:p>
            <a:pPr lvl="0"/>
            <a:r>
              <a:rPr sz="2200">
                <a:latin typeface="+mj-lt"/>
              </a:rPr>
              <a:t>Включите </a:t>
            </a:r>
            <a:r>
              <a:rPr sz="2200" smtClean="0">
                <a:latin typeface="+mj-lt"/>
              </a:rPr>
              <a:t>pin</a:t>
            </a:r>
            <a:r>
              <a:rPr lang="ru-RU" sz="2200" dirty="0" smtClean="0">
                <a:latin typeface="+mj-lt"/>
              </a:rPr>
              <a:t>-</a:t>
            </a:r>
            <a:r>
              <a:rPr sz="2200" smtClean="0">
                <a:latin typeface="+mj-lt"/>
              </a:rPr>
              <a:t>код</a:t>
            </a:r>
            <a:endParaRPr sz="2200">
              <a:latin typeface="+mj-lt"/>
            </a:endParaRPr>
          </a:p>
          <a:p>
            <a:pPr lvl="0"/>
            <a:r>
              <a:rPr sz="2200">
                <a:latin typeface="+mj-lt"/>
              </a:rPr>
              <a:t>Следует четко знать, какие данные записаны на мобильное устройство. Не стоит хранить в сотовом телефоне деликатную информацию. </a:t>
            </a:r>
          </a:p>
          <a:p>
            <a:pPr lvl="0"/>
            <a:r>
              <a:rPr sz="2200">
                <a:latin typeface="+mj-lt"/>
              </a:rPr>
              <a:t>Если приходится ремонтировать телефон, или вы решили его подарить/продать, не забудьте вынуть сим-карту и карту памяти, а также очистить адресную книгу, список SMS и прочие разделы.</a:t>
            </a:r>
          </a:p>
          <a:p>
            <a:pPr lvl="0"/>
            <a:r>
              <a:rPr sz="2200">
                <a:latin typeface="+mj-lt"/>
              </a:rPr>
              <a:t>По возможности выбирайте только тех операторов связи и магазины/продавцов, которые пользуются (более-менее) солидной репутацией, не покупайте тлф с рук у незнакомых</a:t>
            </a:r>
          </a:p>
          <a:p>
            <a:pPr lvl="0"/>
            <a:r>
              <a:rPr sz="2200">
                <a:latin typeface="+mj-lt"/>
              </a:rPr>
              <a:t>Не забывайте делать резервные копии всех данных, копируйте их на компьютер. </a:t>
            </a:r>
          </a:p>
        </p:txBody>
      </p:sp>
      <p:pic>
        <p:nvPicPr>
          <p:cNvPr id="22530" name="Picture 2" descr="http://www.airrb.ru/upload/iblock/f09/210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38567">
            <a:off x="6207419" y="800395"/>
            <a:ext cx="2554544" cy="1660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214554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dirty="0" smtClean="0"/>
              <a:t>Каждый аппарат имеет 15-значный уникальный код (IMEI). Он однозначно идентифицирует телефон.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В большинстве моделей узнать IMEI можно, набрав </a:t>
            </a:r>
            <a:r>
              <a:rPr lang="ru-RU" dirty="0" smtClean="0">
                <a:solidFill>
                  <a:srgbClr val="FF0000"/>
                </a:solidFill>
              </a:rPr>
              <a:t>*#06# </a:t>
            </a:r>
            <a:r>
              <a:rPr lang="ru-RU" dirty="0" smtClean="0"/>
              <a:t>Код может быть написан на корпусе под аккумулятором 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Запишите этот код и храните отдельно от телефона.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  Знание кода может послужить доказательством того, что аппарат действительно принадлежит вам.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214290"/>
            <a:ext cx="785818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dirty="0" smtClean="0">
                <a:solidFill>
                  <a:srgbClr val="FF0000"/>
                </a:solidFill>
              </a:rPr>
              <a:t>Зачем нужен </a:t>
            </a:r>
            <a:r>
              <a:rPr lang="en-US" sz="3800" dirty="0" smtClean="0">
                <a:solidFill>
                  <a:srgbClr val="FF0000"/>
                </a:solidFill>
              </a:rPr>
              <a:t>IMEI</a:t>
            </a:r>
            <a:endParaRPr lang="ru-RU" sz="380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http://fotocdncube.gazetevatan.com/vatanmediafile/Haber598x362/2016/04/15/kvk-garantisi-icin-imei-sorgulama-nereden-yapiliyo-210809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1018">
            <a:off x="5186347" y="4215844"/>
            <a:ext cx="3344669" cy="2024700"/>
          </a:xfrm>
          <a:prstGeom prst="rect">
            <a:avLst/>
          </a:prstGeom>
          <a:noFill/>
        </p:spPr>
      </p:pic>
      <p:pic>
        <p:nvPicPr>
          <p:cNvPr id="37894" name="Picture 6" descr="http://samsung-galaxy-s6.ru/wp-content/uploads/2015/12/imei2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90E12"/>
              </a:clrFrom>
              <a:clrTo>
                <a:srgbClr val="090E12">
                  <a:alpha val="0"/>
                </a:srgbClr>
              </a:clrTo>
            </a:clrChange>
            <a:lum contrast="10000"/>
          </a:blip>
          <a:srcRect/>
          <a:stretch>
            <a:fillRect/>
          </a:stretch>
        </p:blipFill>
        <p:spPr bwMode="auto">
          <a:xfrm rot="21449590">
            <a:off x="928662" y="4357693"/>
            <a:ext cx="3404557" cy="2500307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 rot="21298203">
            <a:off x="1071538" y="5857892"/>
            <a:ext cx="1785950" cy="5000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 rot="164451">
            <a:off x="5244093" y="4423573"/>
            <a:ext cx="2786082" cy="12858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85720" y="857232"/>
            <a:ext cx="8358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/>
              <a:t>Каждый раз, когда телефон регистрируется в сети он посылает оператору </a:t>
            </a:r>
            <a:r>
              <a:rPr lang="en-US" b="1" dirty="0" smtClean="0"/>
              <a:t>IMEI</a:t>
            </a:r>
            <a:r>
              <a:rPr lang="ru-RU" b="1" dirty="0" smtClean="0"/>
              <a:t> (идентификатор устройства) и </a:t>
            </a:r>
            <a:r>
              <a:rPr lang="en-US" b="1" dirty="0" smtClean="0"/>
              <a:t>IMSI </a:t>
            </a:r>
            <a:r>
              <a:rPr lang="ru-RU" b="1" dirty="0" smtClean="0"/>
              <a:t>(идентификатор сим-карты). То есть, даже если в телефон была поставлена другая сим-карта, оператор легко может это определить.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FF0000"/>
                </a:solidFill>
              </a:rPr>
              <a:t>Дополнительные меры безопасности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7115196" cy="4983179"/>
          </a:xfrm>
        </p:spPr>
        <p:txBody>
          <a:bodyPr>
            <a:noAutofit/>
          </a:bodyPr>
          <a:lstStyle/>
          <a:p>
            <a:pPr lvl="0"/>
            <a:r>
              <a:rPr sz="2000">
                <a:cs typeface="Times New Roman" pitchFamily="18" charset="0"/>
              </a:rPr>
              <a:t>Почаще стирайте записи о телефонных звонках, сообщениях, ненужные (необязательные) контакты в адресной книге, и так далее.</a:t>
            </a:r>
          </a:p>
          <a:p>
            <a:pPr lvl="0"/>
            <a:r>
              <a:rPr sz="2000" smtClean="0">
                <a:cs typeface="Times New Roman" pitchFamily="18" charset="0"/>
              </a:rPr>
              <a:t>Подключайте </a:t>
            </a:r>
            <a:r>
              <a:rPr sz="2000">
                <a:cs typeface="Times New Roman" pitchFamily="18" charset="0"/>
              </a:rPr>
              <a:t>телефон к компьютеру только если твердо уверены, что оба устройства свободны от вирусов и другого вредоносного кода</a:t>
            </a:r>
          </a:p>
          <a:p>
            <a:pPr lvl="0"/>
            <a:r>
              <a:rPr sz="2000">
                <a:cs typeface="Times New Roman" pitchFamily="18" charset="0"/>
              </a:rPr>
              <a:t>Не скачивайте и не устанавливайте что бы то ни было из источников, чья надежность не подтверждена.</a:t>
            </a:r>
          </a:p>
          <a:p>
            <a:pPr lvl="0"/>
            <a:r>
              <a:rPr sz="2000">
                <a:cs typeface="Times New Roman" pitchFamily="18" charset="0"/>
              </a:rPr>
              <a:t>Если какие-то предустановленные программы вам не нужны, проще (и лучше) всего отключить их или вообще удалить из телефона (если это позволяют средства операционной системы).</a:t>
            </a:r>
          </a:p>
          <a:p>
            <a:pPr lvl="0"/>
            <a:r>
              <a:rPr sz="2000">
                <a:cs typeface="Times New Roman" pitchFamily="18" charset="0"/>
              </a:rPr>
              <a:t>Будьте аккуратны, используя открытые точки Wi-Fi</a:t>
            </a:r>
          </a:p>
          <a:p>
            <a:pPr lvl="0"/>
            <a:r>
              <a:rPr sz="2000" smtClean="0">
                <a:cs typeface="Times New Roman" pitchFamily="18" charset="0"/>
              </a:rPr>
              <a:t>Убедитесь</a:t>
            </a:r>
            <a:r>
              <a:rPr sz="2000">
                <a:cs typeface="Times New Roman" pitchFamily="18" charset="0"/>
              </a:rPr>
              <a:t>, что беспроводная связь (инфракрасная, Bluetooth, WiFi и другие) на вашем телефоне отключены, если только вы не пользуетесь ими в данный момент</a:t>
            </a:r>
          </a:p>
        </p:txBody>
      </p:sp>
      <p:pic>
        <p:nvPicPr>
          <p:cNvPr id="20482" name="Picture 2" descr="http://it-enigma-ufa.ru/images/cms/data/kasp1903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30658">
            <a:off x="6681806" y="4024376"/>
            <a:ext cx="2509768" cy="250976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m="http://schemas.openxmlformats.org/officeDocument/2006/math" xmlns:dgm="http://schemas.openxmlformats.org/drawingml/2006/diagram" xmlns:dsp="http://schemas.microsoft.com/office/drawing/2008/diagram" xmlns:v="urn:schemas-microsoft-com:vml" xmlns:c="http://schemas.openxmlformats.org/drawingml/2006/chart" xmlns:mc="http://schemas.openxmlformats.org/markup-compatibility/2006" xmlns:p14="http://schemas.microsoft.com/office/powerpoint/2010/main" xmlns:a14="http://schemas.microsoft.com/office/drawing/2010/main" xmlns="" val="15609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http://katyen.ucoz.ru/_ph/4/293420429.jpg"/>
          <p:cNvPicPr>
            <a:picLocks noChangeAspect="1" noChangeArrowheads="1"/>
          </p:cNvPicPr>
          <p:nvPr/>
        </p:nvPicPr>
        <p:blipFill>
          <a:blip r:embed="rId3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500" dirty="0" smtClean="0">
                <a:solidFill>
                  <a:srgbClr val="FF0000"/>
                </a:solidFill>
              </a:rPr>
              <a:t>О приватности смартфонов на </a:t>
            </a:r>
            <a:r>
              <a:rPr lang="en-US" sz="3500" dirty="0" smtClean="0">
                <a:solidFill>
                  <a:srgbClr val="FF0000"/>
                </a:solidFill>
              </a:rPr>
              <a:t>Android</a:t>
            </a:r>
            <a:endParaRPr lang="ru-RU" sz="35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142985"/>
            <a:ext cx="81439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Впервые запустив мобильный телефон или планшет  с операционной системой </a:t>
            </a:r>
            <a:r>
              <a:rPr lang="en-US" dirty="0" smtClean="0"/>
              <a:t>Android</a:t>
            </a:r>
            <a:r>
              <a:rPr lang="ru-RU" dirty="0" smtClean="0"/>
              <a:t>, вы вынуждены принять лицензионное соглашение, которое в том числе, </a:t>
            </a:r>
            <a:r>
              <a:rPr lang="ru-RU" b="1" dirty="0" smtClean="0"/>
              <a:t>содержит пункт об анонимной передаче данных о вашем местоположении.</a:t>
            </a:r>
            <a:r>
              <a:rPr lang="en-US" b="1" dirty="0" smtClean="0"/>
              <a:t> </a:t>
            </a:r>
            <a:r>
              <a:rPr lang="ru-RU" dirty="0" smtClean="0"/>
              <a:t>Это делается, чтобы показывать вам индивидуальную контекстную рекламу (например, магазины и рестораны поблизости от вас. В дальнейшем </a:t>
            </a:r>
            <a:r>
              <a:rPr lang="ru-RU" dirty="0" err="1" smtClean="0"/>
              <a:t>Google</a:t>
            </a:r>
            <a:r>
              <a:rPr lang="ru-RU" dirty="0" smtClean="0"/>
              <a:t> сохраняет каждый поисковый запрос, который вы когда-либо делали. Также отслеживается вся реклама, по которой вы переходили ранее.  И даже история просмотров видео </a:t>
            </a:r>
            <a:r>
              <a:rPr lang="en-US" dirty="0" smtClean="0"/>
              <a:t> </a:t>
            </a:r>
            <a:r>
              <a:rPr lang="ru-RU" dirty="0" smtClean="0"/>
              <a:t>на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0034" y="4143380"/>
            <a:ext cx="56436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Пример: пользователь  Х проводит ночь по адресу А, а будние дни по адресу В. Логично предположить. Что адрес А – домашний, а адрес В – рабочий. Сличив данные обо всех проживающих по адресу А и обо всех сотрудниках, работающих по адресу В, легко вычисляем искомого человека.</a:t>
            </a:r>
          </a:p>
          <a:p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57158" y="3500438"/>
            <a:ext cx="8229600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«Анонимность»</a:t>
            </a:r>
            <a:r>
              <a:rPr kumimoji="0" lang="ru-RU" sz="3500" b="0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таких данных довольно относительна!</a:t>
            </a:r>
            <a:endParaRPr kumimoji="0" lang="ru-RU" sz="35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https://www.kelisto.es/system/images/W1siZiIsIjIwMTMvMDUvMDYvMTIvNDIvMjMvNTk0L0tFTF8yMy5qcGciXV0/KEL%20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429132"/>
            <a:ext cx="2320543" cy="1547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Google </a:t>
            </a:r>
            <a:r>
              <a:rPr lang="ru-RU" sz="2400" dirty="0" smtClean="0"/>
              <a:t>также записывает</a:t>
            </a:r>
            <a:r>
              <a:rPr lang="en-US" sz="2400" dirty="0" smtClean="0"/>
              <a:t> </a:t>
            </a:r>
            <a:r>
              <a:rPr lang="ru-RU" sz="2400" dirty="0" smtClean="0"/>
              <a:t>всю историю ваших перемещений (если эта функция, включенная по умолчанию, не выключена в настройках телефона)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2" descr="История местоположения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lum bright="-20000" contrast="30000"/>
          </a:blip>
          <a:srcRect/>
          <a:stretch>
            <a:fillRect/>
          </a:stretch>
        </p:blipFill>
        <p:spPr bwMode="auto">
          <a:xfrm>
            <a:off x="214282" y="1428736"/>
            <a:ext cx="5929354" cy="2872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4357694"/>
            <a:ext cx="54292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https://www.google.com/maps/timeline?pb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В меню Настройки -&gt; Местоположение отключите определение координат по </a:t>
            </a:r>
            <a:r>
              <a:rPr lang="ru-RU" dirty="0" err="1" smtClean="0"/>
              <a:t>Wi-Fi</a:t>
            </a:r>
            <a:r>
              <a:rPr lang="ru-RU" dirty="0" smtClean="0"/>
              <a:t> и мобильным сетям. Включайте определение местоположения только когда это необходимо. Это уменьшит риск отслеживания вашего устройства, сократит передачу данных приложениями, работающими в фоновом режиме, и поможет сэкономить ресурс аккумулятора и трафик интернета.</a:t>
            </a:r>
            <a:endParaRPr lang="ru-RU" dirty="0"/>
          </a:p>
        </p:txBody>
      </p:sp>
      <p:pic>
        <p:nvPicPr>
          <p:cNvPr id="39940" name="Picture 4" descr="http://lassimarket.ru/wp-content/uploads/2015/08/%D1%80%D0%B5%D0%B6%D0%B8%D0%BC-%D0%BC%D0%B5%D1%81%D1%82%D0%BE%D0%BF%D0%BE%D0%BB%D0%BE%D0%B6%D0%B5%D0%BD%D0%B8%D1%8F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428736"/>
            <a:ext cx="2998835" cy="3404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http://katyen.ucoz.ru/_ph/4/293420429.jpg"/>
          <p:cNvPicPr>
            <a:picLocks noChangeAspect="1" noChangeArrowheads="1"/>
          </p:cNvPicPr>
          <p:nvPr/>
        </p:nvPicPr>
        <p:blipFill>
          <a:blip r:embed="rId2"/>
          <a:srcRect r="4739" b="56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8581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C:\Users\Татьяна.Admin-ПК\Desktop\гуг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2571744"/>
            <a:ext cx="5006892" cy="3929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428604"/>
            <a:ext cx="55007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500" dirty="0" smtClean="0"/>
              <a:t>Узнать, что именно известно о вас </a:t>
            </a:r>
            <a:r>
              <a:rPr lang="ru-RU" sz="2500" dirty="0" err="1" smtClean="0"/>
              <a:t>Гуглу</a:t>
            </a:r>
            <a:r>
              <a:rPr lang="ru-RU" sz="2500" dirty="0" smtClean="0"/>
              <a:t> можно, по адресу </a:t>
            </a:r>
            <a:r>
              <a:rPr lang="en-US" sz="2500" dirty="0" smtClean="0">
                <a:solidFill>
                  <a:srgbClr val="FF0000"/>
                </a:solidFill>
              </a:rPr>
              <a:t>https://aboutme.google.com</a:t>
            </a:r>
            <a:endParaRPr lang="ru-RU" sz="2500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500" dirty="0" smtClean="0"/>
              <a:t>Здесь же можно настроить параметры конфиденциальности.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1549</Words>
  <Application>Microsoft Office PowerPoint</Application>
  <PresentationFormat>Экран (4:3)</PresentationFormat>
  <Paragraphs>114</Paragraphs>
  <Slides>20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МОБИЛЬНЫЕ УСТРОЙСТВА: УГРОЗЫ И РИСКИ</vt:lpstr>
      <vt:lpstr>Что знает о нас оператор сотовой связи?</vt:lpstr>
      <vt:lpstr>Отправлять информацию с мобильного телефона небезопасно. </vt:lpstr>
      <vt:lpstr>Физическая защита телефона</vt:lpstr>
      <vt:lpstr>Слайд 5</vt:lpstr>
      <vt:lpstr>Дополнительные меры безопасности</vt:lpstr>
      <vt:lpstr>О приватности смартфонов на Android</vt:lpstr>
      <vt:lpstr>Google также записывает всю историю ваших перемещений (если эта функция, включенная по умолчанию, не выключена в настройках телефона)  </vt:lpstr>
      <vt:lpstr>   </vt:lpstr>
      <vt:lpstr>Ограничиваем  доступ к своему смартфону</vt:lpstr>
      <vt:lpstr>Небезопасный Wi-Fi  </vt:lpstr>
      <vt:lpstr>Если куда-то расходуется интернет-трафик</vt:lpstr>
      <vt:lpstr>Установка и обновление программ</vt:lpstr>
      <vt:lpstr>Альтернативный способ установки приложений</vt:lpstr>
      <vt:lpstr>Советы по безопасности от </vt:lpstr>
      <vt:lpstr>Слайд 16</vt:lpstr>
      <vt:lpstr>Слайд 17</vt:lpstr>
      <vt:lpstr>Устанавливать антивирус или нет?</vt:lpstr>
      <vt:lpstr>Резервное копирование данных</vt:lpstr>
      <vt:lpstr>Список источников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LinMeijuan</dc:creator>
  <cp:lastModifiedBy>Татьяна</cp:lastModifiedBy>
  <cp:revision>67</cp:revision>
  <dcterms:created xsi:type="dcterms:W3CDTF">2013-01-14T03:33:28Z</dcterms:created>
  <dcterms:modified xsi:type="dcterms:W3CDTF">2017-02-06T06:32:20Z</dcterms:modified>
</cp:coreProperties>
</file>