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49F35-D7C0-46DE-84B6-05C024FA75B3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91D2FF-F009-49F2-8BB4-0AFDF38E61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279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91D2FF-F009-49F2-8BB4-0AFDF38E614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60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91D2FF-F009-49F2-8BB4-0AFDF38E6149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863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630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56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42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692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60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18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16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983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74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30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922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BA451-81BE-443E-A47A-9F0F45D79DE7}" type="datetimeFigureOut">
              <a:rPr lang="ru-RU" smtClean="0"/>
              <a:t>23.08.2018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D9558-E051-445D-8C2F-8C777483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34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o.int/nutrition/decade-of-action/workprogramme-2016to2025/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n.org/ru/events/desertification_decade/" TargetMode="External"/><Relationship Id="rId4" Type="http://schemas.openxmlformats.org/officeDocument/2006/relationships/hyperlink" Target="http://www.who.int/roadsafety/decade_of_action/plan/russian.pd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ndicator.ru/news/2017/12/21/oon-2019-god-tablicy-mendeleev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emlin.ru/acts/bank/4195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ocher.biblioteka-perm.ru/kollegam/metodicheskaja_kopilka/materialy_k_planirovaniju_na_2019_god/2833-fil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cher.biblioteka-perm.ru/krajevedenije/o_rajone/krajevedcheskaja_enciklopedija_ochorskij_rajon/organizacii/976/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kremlin.ru/events/president/news/57378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cher.biblioteka-perm.ru/krajevedenije/o_rajone/krajevedcheskaja_enciklopedija_ochorskij_rajon/organizacii/976/http:/ocher.biblioteka-perm.ru/kollegam/metodicheskaja_kopilka/materialy_k_planirovaniju_na_2019_god/2805-file/" TargetMode="External"/><Relationship Id="rId5" Type="http://schemas.openxmlformats.org/officeDocument/2006/relationships/hyperlink" Target="http://ocher.biblioteka-perm.ru/kollegam/metodicheskaja_kopilka/materialy_k_planirovaniju_na_2019_god/2805-file/" TargetMode="External"/><Relationship Id="rId4" Type="http://schemas.openxmlformats.org/officeDocument/2006/relationships/hyperlink" Target="http://www.kremlin.ru/acts/news/5646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brary.ru/1/act/doc.php?o_doc=1122&amp;o_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overnment.ru/docs/3369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docs.cntd.ru/document/494902412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docs.cntd.ru/document/494902413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ocher.biblioteka-perm.ru/o_biblioteke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bibliopskov.ru/html2/k_bodyt.htm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ocher.biblioteka-perm.ru/upload/versions/41569/41849/JAshherypdf.pdf" TargetMode="External"/><Relationship Id="rId3" Type="http://schemas.openxmlformats.org/officeDocument/2006/relationships/hyperlink" Target="http://ocher.biblioteka-perm.ru/krajevedenije/o_rajone/krajevedcheskaja_enciklopedija_ochorskij_rajon/organizacii/970/" TargetMode="External"/><Relationship Id="rId7" Type="http://schemas.openxmlformats.org/officeDocument/2006/relationships/hyperlink" Target="http://ocher.biblioteka-perm.ru/o_biblioteke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cher.biblioteka-perm.ru/upload/versions/41569/42205/kniga_F._Malkova_V_starom_Ochore.pdf" TargetMode="External"/><Relationship Id="rId5" Type="http://schemas.openxmlformats.org/officeDocument/2006/relationships/hyperlink" Target="http://ocher.biblioteka-perm.ru/krajevedenije/o_rajone/krajevedcheskaja_enciklopedija_ochorskij_rajon/krajevedy/959/" TargetMode="External"/><Relationship Id="rId4" Type="http://schemas.openxmlformats.org/officeDocument/2006/relationships/hyperlink" Target="http://ocher.biblioteka-perm.ru/upload/versions/41569/41849/Kopanpdf.pdf" TargetMode="External"/><Relationship Id="rId9" Type="http://schemas.openxmlformats.org/officeDocument/2006/relationships/hyperlink" Target="http://ocher.biblioteka-perm.ru/krajevedenije/o_rajone/krajevedcheskaja_enciklopedija_ochorskij_rajon/znamenatelnyje_daty/kalendar_znamenatelnyh_dat_ochorskogo_rajona_na_2019_god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ocher.biblioteka-perm.ru/o_biblioteke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ocher.biblioteka-perm.ru/biblioteki_rajona/novovozneskenskaja_selskaja_biblioteka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calendarik-online.ru/prazdniki/1219-1219-professionalnye-prazdniki.html" TargetMode="External"/><Relationship Id="rId3" Type="http://schemas.openxmlformats.org/officeDocument/2006/relationships/hyperlink" Target="http://ocher.biblioteka-perm.ru/ekologija/ekologicheskij_kalendar/" TargetMode="External"/><Relationship Id="rId7" Type="http://schemas.openxmlformats.org/officeDocument/2006/relationships/hyperlink" Target="http://ocher.biblioteka-perm.ru/kollegam/metodicheskaja_kopilka/materialy_k_planirovaniju_na_2019_god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calameo.com/read/004859225382630713f99" TargetMode="External"/><Relationship Id="rId5" Type="http://schemas.openxmlformats.org/officeDocument/2006/relationships/hyperlink" Target="http://ocher.biblioteka-perm.ru/kollegam/metodicheskaja_kopilka/materialy_k_planirovaniju_na_2019_god/2845-file/" TargetMode="External"/><Relationship Id="rId4" Type="http://schemas.openxmlformats.org/officeDocument/2006/relationships/hyperlink" Target="http://ocher.biblioteka-perm.ru/kollegam/metodicheskaja_kopilka/materialy_k_planirovaniju_na_2019_god/2850-file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5" y="-27740"/>
            <a:ext cx="9144000" cy="688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1200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1200" dirty="0">
                <a:latin typeface="Times New Roman"/>
                <a:ea typeface="Calibri"/>
                <a:cs typeface="Times New Roman"/>
              </a:rPr>
            </a:br>
            <a:r>
              <a:rPr lang="ru-RU" sz="12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1200" dirty="0" smtClean="0">
                <a:latin typeface="Times New Roman"/>
                <a:ea typeface="Calibri"/>
                <a:cs typeface="Times New Roman"/>
              </a:rPr>
            </a:br>
            <a:r>
              <a:rPr lang="ru-RU" sz="1200" dirty="0">
                <a:latin typeface="Times New Roman"/>
                <a:ea typeface="Calibri"/>
                <a:cs typeface="Times New Roman"/>
              </a:rPr>
              <a:t/>
            </a:r>
            <a:br>
              <a:rPr lang="ru-RU" sz="1200" dirty="0">
                <a:latin typeface="Times New Roman"/>
                <a:ea typeface="Calibri"/>
                <a:cs typeface="Times New Roman"/>
              </a:rPr>
            </a:b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>МАУК </a:t>
            </a:r>
            <a:r>
              <a:rPr lang="ru-RU" sz="1200" dirty="0" err="1" smtClean="0">
                <a:effectLst/>
                <a:latin typeface="Times New Roman"/>
                <a:ea typeface="Calibri"/>
                <a:cs typeface="Times New Roman"/>
              </a:rPr>
              <a:t>Межпоселенческая</a:t>
            </a: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> центральная библиотека </a:t>
            </a:r>
            <a:b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1200" dirty="0" err="1" smtClean="0">
                <a:effectLst/>
                <a:latin typeface="Times New Roman"/>
                <a:ea typeface="Calibri"/>
                <a:cs typeface="Times New Roman"/>
              </a:rPr>
              <a:t>Очёрского</a:t>
            </a: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> муниципального района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sz="1200" dirty="0" err="1" smtClean="0">
                <a:effectLst/>
                <a:latin typeface="Times New Roman"/>
                <a:ea typeface="Calibri"/>
                <a:cs typeface="Times New Roman"/>
              </a:rPr>
              <a:t>Инновационно</a:t>
            </a:r>
            <a:r>
              <a:rPr lang="ru-RU" sz="1200" dirty="0" smtClean="0">
                <a:effectLst/>
                <a:latin typeface="Times New Roman"/>
                <a:ea typeface="Calibri"/>
                <a:cs typeface="Times New Roman"/>
              </a:rPr>
              <a:t>-методический отдел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696744" cy="3024336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15000"/>
              </a:lnSpc>
            </a:pPr>
            <a:r>
              <a:rPr lang="ru-RU" sz="5900" b="1" dirty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Методические рекомендации </a:t>
            </a:r>
          </a:p>
          <a:p>
            <a:pPr>
              <a:lnSpc>
                <a:spcPct val="115000"/>
              </a:lnSpc>
            </a:pPr>
            <a:r>
              <a:rPr lang="ru-RU" sz="5900" b="1" dirty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для библиотек </a:t>
            </a:r>
          </a:p>
          <a:p>
            <a:pPr>
              <a:lnSpc>
                <a:spcPct val="115000"/>
              </a:lnSpc>
            </a:pPr>
            <a:r>
              <a:rPr lang="ru-RU" sz="5900" b="1" dirty="0" err="1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Очёрского</a:t>
            </a:r>
            <a:r>
              <a:rPr lang="ru-RU" sz="5900" b="1" dirty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муниципального района</a:t>
            </a:r>
          </a:p>
          <a:p>
            <a:pPr>
              <a:lnSpc>
                <a:spcPct val="115000"/>
              </a:lnSpc>
            </a:pPr>
            <a:r>
              <a:rPr lang="ru-RU" sz="5900" b="1" dirty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 составлению плана </a:t>
            </a:r>
            <a:endParaRPr lang="ru-RU" sz="5900" b="1" dirty="0" smtClean="0">
              <a:solidFill>
                <a:srgbClr val="A5002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5900" b="1" dirty="0" smtClean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</a:t>
            </a:r>
            <a:r>
              <a:rPr lang="ru-RU" sz="5900" b="1" dirty="0">
                <a:solidFill>
                  <a:srgbClr val="A5002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2019 год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51920" y="6021288"/>
            <a:ext cx="1261884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err="1" smtClean="0">
                <a:effectLst/>
                <a:latin typeface="Times New Roman"/>
                <a:ea typeface="Calibri"/>
                <a:cs typeface="Times New Roman"/>
              </a:rPr>
              <a:t>Очёр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, 2018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634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778098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>
                <a:solidFill>
                  <a:srgbClr val="A5002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Под эгидой ООН</a:t>
            </a:r>
            <a:br>
              <a:rPr lang="ru-RU" sz="2800" b="1" dirty="0">
                <a:solidFill>
                  <a:srgbClr val="A5002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800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268760"/>
            <a:ext cx="7200800" cy="45979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2016–2025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гг. 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 </a:t>
            </a:r>
            <a:r>
              <a:rPr lang="ru-RU" sz="24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Десятилетие действий по проблемам </a:t>
            </a:r>
            <a:r>
              <a:rPr lang="ru-RU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питания</a:t>
            </a:r>
            <a:endParaRPr lang="ru-RU" sz="2400" u="sng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2011–2020 гг. – </a:t>
            </a:r>
            <a:r>
              <a:rPr lang="ru-RU" sz="24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Десятилетие действий </a:t>
            </a:r>
            <a:r>
              <a:rPr lang="ru-RU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за безопасность </a:t>
            </a:r>
            <a:r>
              <a:rPr lang="ru-RU" sz="24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дорожного </a:t>
            </a:r>
            <a:r>
              <a:rPr lang="ru-RU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движения</a:t>
            </a:r>
            <a:endParaRPr lang="ru-RU" sz="2400" u="sng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2010–2020 гг. –</a:t>
            </a:r>
            <a:r>
              <a:rPr 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 </a:t>
            </a:r>
            <a:r>
              <a:rPr lang="ru-RU" sz="24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Десятилетие Организации Объединенных Наций, посвященное пустыням и борьбе с </a:t>
            </a:r>
            <a:r>
              <a:rPr lang="ru-RU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опустынивани</a:t>
            </a:r>
            <a:r>
              <a:rPr lang="ru-RU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ем 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связи с постоянным ухудшением и деградацией все большего количества земель по всему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миру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253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</a:pPr>
            <a:r>
              <a:rPr lang="ru-RU" sz="32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Под эгидой ЮНЕСКО</a:t>
            </a:r>
            <a:r>
              <a:rPr lang="ru-RU" sz="2800" b="1" dirty="0">
                <a:solidFill>
                  <a:srgbClr val="A50021"/>
                </a:solidFill>
                <a:ea typeface="Calibri"/>
                <a:cs typeface="Times New Roman"/>
              </a:rPr>
              <a:t/>
            </a:r>
            <a:br>
              <a:rPr lang="ru-RU" sz="2800" b="1" dirty="0">
                <a:solidFill>
                  <a:srgbClr val="A50021"/>
                </a:solidFill>
                <a:ea typeface="Calibri"/>
                <a:cs typeface="Times New Roman"/>
              </a:rPr>
            </a:br>
            <a:endParaRPr lang="ru-RU" b="1" dirty="0">
              <a:solidFill>
                <a:srgbClr val="A5002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2019 год обозначен Генеральной Ассамблеей ООН Международным годом 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Периодической таблицы химических элементов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в честь 150-летия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Периодического закона Дмитрия </a:t>
            </a:r>
            <a:r>
              <a:rPr lang="ru-RU" sz="2400" dirty="0" smtClean="0">
                <a:effectLst/>
                <a:latin typeface="Times New Roman"/>
                <a:ea typeface="Calibri"/>
                <a:cs typeface="Times New Roman"/>
              </a:rPr>
              <a:t>Ивановича </a:t>
            </a:r>
            <a:r>
              <a:rPr lang="ru-RU" sz="2400" dirty="0" smtClean="0">
                <a:effectLst/>
                <a:latin typeface="Times New Roman"/>
                <a:ea typeface="Calibri"/>
                <a:cs typeface="Times New Roman"/>
                <a:hlinkClick r:id="rId3"/>
              </a:rPr>
              <a:t>Менделеева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  <a:hlinkClick r:id="rId3"/>
              </a:rPr>
              <a:t> 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057" y="3573016"/>
            <a:ext cx="349129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55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</a:pPr>
            <a:r>
              <a:rPr lang="ru-RU" sz="24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1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В </a:t>
            </a:r>
            <a:r>
              <a:rPr lang="ru-RU" sz="31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Российской Федерации</a:t>
            </a:r>
            <a:r>
              <a:rPr lang="ru-RU" sz="31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31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980728"/>
            <a:ext cx="7200800" cy="3528392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400" dirty="0" smtClean="0">
                <a:effectLst/>
                <a:latin typeface="Times New Roman"/>
                <a:ea typeface="Times New Roman"/>
                <a:cs typeface="Times New Roman"/>
              </a:rPr>
              <a:t>2018 - 2027 гг. - Десятилетие детства в России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400" u="sng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  <a:hlinkClick r:id="rId3"/>
              </a:rPr>
              <a:t>Указ Президента РФ № 240 от 29.05.2017</a:t>
            </a:r>
            <a:endParaRPr lang="ru-RU" sz="3400" u="sng" dirty="0" smtClean="0">
              <a:solidFill>
                <a:srgbClr val="0000FF"/>
              </a:solidFill>
              <a:effectLst/>
              <a:latin typeface="Times New Roman"/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 </a:t>
            </a:r>
            <a:r>
              <a:rPr lang="ru-RU" sz="3400" b="0" i="0" u="none" strike="noStrike" baseline="0" dirty="0" smtClean="0">
                <a:solidFill>
                  <a:srgbClr val="000000"/>
                </a:solidFill>
                <a:latin typeface="Times New Roman"/>
              </a:rPr>
              <a:t>Одно из стратегических направлений программы Десятилетия детства - пропаганда ценностей семьи, ребенка, ответственного </a:t>
            </a:r>
            <a:r>
              <a:rPr lang="ru-RU" sz="3400" b="0" i="0" u="none" strike="noStrike" baseline="0" dirty="0" err="1" smtClean="0">
                <a:solidFill>
                  <a:srgbClr val="000000"/>
                </a:solidFill>
                <a:latin typeface="Times New Roman"/>
              </a:rPr>
              <a:t>родительства</a:t>
            </a:r>
            <a:r>
              <a:rPr lang="ru-RU" sz="3400" b="0" i="0" u="none" strike="noStrike" baseline="0" dirty="0" smtClean="0">
                <a:solidFill>
                  <a:srgbClr val="000000"/>
                </a:solidFill>
                <a:latin typeface="Times New Roman"/>
              </a:rPr>
              <a:t>. </a:t>
            </a:r>
            <a:endParaRPr lang="ru-RU" sz="3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2800" dirty="0"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050" name="Picture 2" descr="C:\Users\Литературная гостинн\Desktop\0_19040f_df35ca1b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4437112"/>
            <a:ext cx="2664296" cy="83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24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586" y="188640"/>
            <a:ext cx="8229600" cy="1143000"/>
          </a:xfrm>
        </p:spPr>
        <p:txBody>
          <a:bodyPr>
            <a:normAutofit fontScale="90000"/>
          </a:bodyPr>
          <a:lstStyle/>
          <a:p>
            <a:pPr lvl="0" indent="-342900">
              <a:spcBef>
                <a:spcPts val="0"/>
              </a:spcBef>
            </a:pPr>
            <a:r>
              <a:rPr lang="ru-RU" sz="40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40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2019 -</a:t>
            </a:r>
            <a:r>
              <a:rPr lang="ru-RU" sz="3600" b="1" dirty="0" smtClean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Год театра</a:t>
            </a:r>
            <a:r>
              <a:rPr lang="ru-RU" sz="40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 </a:t>
            </a:r>
            <a:br>
              <a:rPr lang="ru-RU" sz="4000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1600" dirty="0" smtClean="0">
                <a:latin typeface="Times New Roman"/>
                <a:ea typeface="Times New Roman"/>
                <a:cs typeface="Times New Roman"/>
                <a:hlinkClick r:id="rId4"/>
              </a:rPr>
              <a:t/>
            </a:r>
            <a:br>
              <a:rPr lang="ru-RU" sz="1600" dirty="0" smtClean="0">
                <a:latin typeface="Times New Roman"/>
                <a:ea typeface="Times New Roman"/>
                <a:cs typeface="Times New Roman"/>
                <a:hlinkClick r:id="rId4"/>
              </a:rPr>
            </a:br>
            <a:r>
              <a:rPr lang="ru-RU" sz="13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                                </a:t>
            </a:r>
            <a:r>
              <a:rPr lang="ru-RU" sz="1600" b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У</a:t>
            </a:r>
            <a:r>
              <a:rPr lang="ru-RU" sz="1600" b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каз</a:t>
            </a:r>
            <a:r>
              <a:rPr lang="ru-RU" sz="16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 о праздновании </a:t>
            </a:r>
            <a:r>
              <a:rPr lang="ru-RU" sz="16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в 2019 году </a:t>
            </a:r>
            <a:r>
              <a:rPr lang="ru-RU" sz="16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 </a:t>
            </a:r>
            <a:r>
              <a:rPr lang="ru-RU" sz="16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Года </a:t>
            </a:r>
            <a:r>
              <a:rPr lang="ru-RU" sz="16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театра в России</a:t>
            </a:r>
            <a:r>
              <a:rPr lang="ru-RU" sz="16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6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1600" dirty="0"/>
          </a:p>
        </p:txBody>
      </p:sp>
      <p:pic>
        <p:nvPicPr>
          <p:cNvPr id="4098" name="Picture 2" descr="C:\Users\Литературная гостинн\Desktop\Vd6sfBsENWY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41"/>
          <a:stretch/>
        </p:blipFill>
        <p:spPr bwMode="auto">
          <a:xfrm rot="20845035">
            <a:off x="467544" y="332656"/>
            <a:ext cx="2515795" cy="1584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69906" y="980728"/>
            <a:ext cx="792088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Библиотека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плюс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 -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содружество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способное приносить плоды в области развивающего чтения детей, подростков, да и взрослых читателей. Интерес к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чтению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способен повыситься через зрелищные формы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театрализацию,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помощью которой литературное произведение приобретает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новые качества.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Влюбить читателей в литературу, поэзию, помочь сформировать художественный вкус, содействовать развитию творческих способностей, привить потребность в познании прекрасного - вот задачи, которые должна решать библиотека. </a:t>
            </a:r>
            <a:endParaRPr lang="ru-RU" sz="1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Предлагаемые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темы и формы мероприятий: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История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театров;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История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очёрского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театра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Театрализованные представления, в которых актерами выступают сами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библиотекари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или в действие вовлекаются зрители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Театральные кружки и т. д.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Аннотированный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рекомендательный список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«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Весь </a:t>
            </a: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мир 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– театр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!»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80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Литературная гостинн\Desktop\hello_html_m509e7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154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22" r="13883"/>
          <a:stretch/>
        </p:blipFill>
        <p:spPr bwMode="auto">
          <a:xfrm>
            <a:off x="6732241" y="2962168"/>
            <a:ext cx="1584176" cy="15753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782121"/>
            <a:ext cx="8064896" cy="493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</a:pPr>
            <a:r>
              <a:rPr lang="ru-RU" sz="2400" b="1" dirty="0" smtClean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     </a:t>
            </a: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2019 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г. - год Даниила </a:t>
            </a: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Гранина</a:t>
            </a:r>
            <a:r>
              <a:rPr lang="ru-RU" sz="24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 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400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  Указ </a:t>
            </a:r>
            <a:r>
              <a:rPr lang="ru-RU" sz="14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о </a:t>
            </a:r>
            <a:r>
              <a:rPr lang="ru-RU" sz="1400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праздновании в 2019 году 100-летнего юбилея писателя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400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Даниила Гранина и увековечивании его памяти</a:t>
            </a:r>
            <a:endParaRPr lang="ru-RU" sz="1400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lvl="0" indent="719138" algn="just">
              <a:spcBef>
                <a:spcPct val="20000"/>
              </a:spcBef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 В библиотеках к юбилею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можно запланировать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проведение Единого дня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писателя-юбиляра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: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/>
              </a:rPr>
              <a:t>представить творчество именитого петербуржца, известного во всем мире писателя беседами, презентациями и книжными выставками. Это могут быть выставки-просмотры литературы из фондов библиотек и небольшие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виртуальные экспозиции. </a:t>
            </a:r>
          </a:p>
          <a:p>
            <a:pPr lvl="0" indent="719138" algn="just">
              <a:lnSpc>
                <a:spcPct val="115000"/>
              </a:lnSpc>
              <a:spcBef>
                <a:spcPct val="20000"/>
              </a:spcBef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Известные </a:t>
            </a: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произведения Д. 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Гранина: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«Искатели» - самый известный и популярный роман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«Иду на грозу» (1962 г.)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«Зубр» - роман (1987г.)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«Эта странная жизнь» (1974 г.)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«Страх» — эссе, написанное о преодолении тоталитаризма и коммунизма.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/>
              </a:rPr>
              <a:t>«Мой лейтенант» — это роман, о Великой Отечественной Войне. в 2013 году Даниил Гранин получил за него награду в Китае — «Лучший роман года» и др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</a:rPr>
              <a:t>.</a:t>
            </a:r>
            <a:endParaRPr lang="ru-RU" sz="16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  <a:hlinkClick r:id="rId5"/>
            </a:endParaRPr>
          </a:p>
          <a:p>
            <a:pPr lvl="0"/>
            <a:endParaRPr lang="ru-RU" sz="16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  <a:hlinkClick r:id="rId5"/>
            </a:endParaRPr>
          </a:p>
          <a:p>
            <a:pPr lvl="0"/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  <a:hlinkClick r:id="rId6"/>
              </a:rPr>
              <a:t>Рекомендательный 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  <a:hlinkClick r:id="rId6"/>
              </a:rPr>
              <a:t>список  «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6"/>
              </a:rPr>
              <a:t>Жизнь спешит, если мы сами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медлим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»</a:t>
            </a:r>
            <a:endParaRPr lang="ru-RU" sz="16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96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922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764704"/>
            <a:ext cx="7848872" cy="393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3600" b="1" dirty="0" smtClean="0">
              <a:solidFill>
                <a:srgbClr val="A50021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Федеральные 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целевые </a:t>
            </a:r>
            <a:endParaRPr lang="ru-RU" sz="2800" b="1" dirty="0" smtClean="0">
              <a:solidFill>
                <a:srgbClr val="A50021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программы: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Патриотическое </a:t>
            </a:r>
            <a:r>
              <a:rPr lang="ru-RU" sz="24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воспитание граждан Российской Федерации на 2016 - 2020 </a:t>
            </a: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гг.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Русский язык  2016-2020 </a:t>
            </a:r>
            <a:r>
              <a:rPr lang="ru-RU" sz="2400" u="sng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гг</a:t>
            </a:r>
            <a:r>
              <a:rPr lang="ru-RU" sz="2400" u="sng" dirty="0" smtClean="0">
                <a:latin typeface="Times New Roman"/>
                <a:ea typeface="Calibri"/>
                <a:cs typeface="Times New Roman"/>
              </a:rPr>
              <a:t>: </a:t>
            </a: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Национальная </a:t>
            </a:r>
            <a:r>
              <a:rPr lang="ru-RU" sz="24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программа поддержки и развития </a:t>
            </a: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чтения </a:t>
            </a:r>
            <a:r>
              <a:rPr lang="ru-RU" sz="24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- 2007-2020гг. 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4"/>
              </a:rPr>
              <a:t>Информационное общество на </a:t>
            </a:r>
            <a:r>
              <a:rPr lang="ru-RU" sz="2400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4"/>
              </a:rPr>
              <a:t>2011-2020 гг. 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575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9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1124744"/>
            <a:ext cx="70567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Краевые целевые программы</a:t>
            </a:r>
            <a:r>
              <a:rPr lang="ru-RU" sz="36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3600" spc="10" dirty="0" smtClean="0">
              <a:solidFill>
                <a:srgbClr val="A50021"/>
              </a:solidFill>
              <a:latin typeface="Times New Roman"/>
              <a:ea typeface="Times New Roman"/>
            </a:endParaRPr>
          </a:p>
          <a:p>
            <a:pPr lvl="0" fontAlgn="base">
              <a:spcAft>
                <a:spcPts val="0"/>
              </a:spcAft>
            </a:pPr>
            <a:endParaRPr lang="ru-RU" sz="3600" spc="10" dirty="0">
              <a:solidFill>
                <a:srgbClr val="A50021"/>
              </a:solidFill>
              <a:latin typeface="Times New Roman"/>
              <a:ea typeface="Times New Roman"/>
            </a:endParaRPr>
          </a:p>
          <a:p>
            <a:pPr lvl="0" fontAlgn="base">
              <a:spcAft>
                <a:spcPts val="0"/>
              </a:spcAft>
            </a:pPr>
            <a:r>
              <a:rPr lang="ru-RU" sz="3600" spc="10" dirty="0" smtClean="0">
                <a:solidFill>
                  <a:srgbClr val="0000FF"/>
                </a:solidFill>
                <a:latin typeface="Times New Roman"/>
                <a:ea typeface="Times New Roman"/>
                <a:hlinkClick r:id="rId4"/>
              </a:rPr>
              <a:t>Пермский край – территория</a:t>
            </a:r>
            <a:endParaRPr lang="ru-RU" sz="3600" spc="10" dirty="0">
              <a:solidFill>
                <a:srgbClr val="0000FF"/>
              </a:solidFill>
              <a:latin typeface="Times New Roman"/>
              <a:ea typeface="Times New Roman"/>
              <a:hlinkClick r:id="rId4"/>
            </a:endParaRPr>
          </a:p>
          <a:p>
            <a:pPr lvl="0" fontAlgn="base">
              <a:spcAft>
                <a:spcPts val="0"/>
              </a:spcAft>
            </a:pPr>
            <a:r>
              <a:rPr lang="ru-RU" sz="3600" u="sng" spc="10" dirty="0">
                <a:solidFill>
                  <a:srgbClr val="0000FF"/>
                </a:solidFill>
                <a:latin typeface="Times New Roman"/>
                <a:ea typeface="Times New Roman"/>
                <a:hlinkClick r:id="rId4"/>
              </a:rPr>
              <a:t>к</a:t>
            </a:r>
            <a:r>
              <a:rPr lang="ru-RU" sz="3600" u="sng" spc="10" dirty="0" smtClean="0">
                <a:solidFill>
                  <a:srgbClr val="0000FF"/>
                </a:solidFill>
                <a:latin typeface="Times New Roman"/>
                <a:ea typeface="Times New Roman"/>
                <a:hlinkClick r:id="rId4"/>
              </a:rPr>
              <a:t>ультуры</a:t>
            </a:r>
            <a:endParaRPr lang="ru-RU" sz="3600" u="sng" spc="10" dirty="0" smtClean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lvl="0" fontAlgn="base">
              <a:spcAft>
                <a:spcPts val="0"/>
              </a:spcAft>
            </a:pPr>
            <a:r>
              <a:rPr lang="ru-RU" sz="3600" u="sng" spc="10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endParaRPr lang="ru-RU" sz="3600" spc="10" dirty="0">
              <a:latin typeface="Times New Roman"/>
              <a:ea typeface="Times New Roman"/>
            </a:endParaRPr>
          </a:p>
          <a:p>
            <a:r>
              <a:rPr lang="ru-RU" sz="36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Доступная </a:t>
            </a:r>
            <a:r>
              <a:rPr lang="ru-RU" sz="3600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среда (2011-2020)</a:t>
            </a:r>
          </a:p>
        </p:txBody>
      </p:sp>
    </p:spTree>
    <p:extLst>
      <p:ext uri="{BB962C8B-B14F-4D97-AF65-F5344CB8AC3E}">
        <p14:creationId xmlns:p14="http://schemas.microsoft.com/office/powerpoint/2010/main" val="213189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1196752"/>
            <a:ext cx="7920880" cy="326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3200" b="1" dirty="0" smtClean="0">
              <a:solidFill>
                <a:srgbClr val="A50021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Муниципальная программа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32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r>
              <a:rPr lang="ru-RU" sz="3200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«Развитие </a:t>
            </a:r>
            <a:r>
              <a:rPr lang="ru-RU" sz="32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культуры и молодежной политики </a:t>
            </a:r>
            <a:r>
              <a:rPr lang="ru-RU" sz="32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Очёрского</a:t>
            </a:r>
            <a:r>
              <a:rPr lang="ru-RU" sz="32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муниципального района»</a:t>
            </a:r>
            <a:endParaRPr lang="ru-RU" sz="32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470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9572" y="476672"/>
            <a:ext cx="770485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1755"/>
            <a:r>
              <a:rPr lang="ru-RU" sz="2000" b="1" dirty="0" smtClean="0">
                <a:solidFill>
                  <a:srgbClr val="A50021"/>
                </a:solidFill>
                <a:latin typeface="Times New Roman"/>
                <a:ea typeface="Times New Roman"/>
              </a:rPr>
              <a:t>          Рекомендации по составлению плана, аналитического отчёта </a:t>
            </a:r>
            <a:r>
              <a:rPr lang="ru-RU" sz="2000" b="1" dirty="0">
                <a:solidFill>
                  <a:srgbClr val="A50021"/>
                </a:solidFill>
                <a:latin typeface="Times New Roman"/>
                <a:ea typeface="Times New Roman"/>
              </a:rPr>
              <a:t>муниципальных библиотек Пермского края (с изменениями и дополнениями на 20.11.2017) предлагают нам следующие направления: </a:t>
            </a:r>
            <a:endParaRPr lang="ru-RU" sz="2000" b="1" dirty="0" smtClean="0">
              <a:solidFill>
                <a:srgbClr val="A50021"/>
              </a:solidFill>
              <a:latin typeface="Times New Roman"/>
              <a:ea typeface="Times New Roman"/>
            </a:endParaRPr>
          </a:p>
          <a:p>
            <a:pPr marR="71755"/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Русский язык в диалоге культур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Патриотическое воспитание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Краеведческая деятельность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Экологическая деятельность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Библиотечное обслуживание народов Пермского края, диаспор и мигрантов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Семья. Семейное чтение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Работа с  незащищёнными слоями населения:  с людьми с ОВЗ, старшего поколения</a:t>
            </a:r>
            <a:r>
              <a:rPr lang="x-none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временно не работающих, </a:t>
            </a:r>
            <a:r>
              <a:rPr lang="x-none">
                <a:latin typeface="Times New Roman"/>
                <a:ea typeface="Times New Roman"/>
                <a:cs typeface="Times New Roman"/>
              </a:rPr>
              <a:t>дет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ей</a:t>
            </a:r>
            <a:r>
              <a:rPr lang="x-none">
                <a:latin typeface="Times New Roman"/>
                <a:ea typeface="Times New Roman"/>
                <a:cs typeface="Times New Roman"/>
              </a:rPr>
              <a:t>-сирот, дет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ей</a:t>
            </a:r>
            <a:r>
              <a:rPr lang="x-none">
                <a:latin typeface="Times New Roman"/>
                <a:ea typeface="Times New Roman"/>
                <a:cs typeface="Times New Roman"/>
              </a:rPr>
              <a:t> «группы риска»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и др.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Работа с молодежью и др.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911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82"/>
            <a:ext cx="9185022" cy="6848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692696"/>
            <a:ext cx="806489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Юбилейные даты 2019 года: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445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назад вышла в свет "Азбука" Ивана Фёдорова - печатная книга для обучения письму и чтению (1574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255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времени основания в Санкт-Петербурге Государственного Эрмитажа (1764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255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времени открытия Смольного института благородных девиц в Санкт-Петербурге (1764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205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времени рождения русского поэта и драматурга М.Ю. Лермонтова (1814-1841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155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назад вышла в свет учебная книга для детей К.Д. Ушинского "Родное слово" (1864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75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времени полного освобождения Ленинграда от фашистской блокады (27 января 1944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60 лет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 времени основания Всесоюзного библиотечного совета (1959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6279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50" y="0"/>
            <a:ext cx="9196050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-99392"/>
            <a:ext cx="8031716" cy="644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400" b="1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Январь</a:t>
            </a:r>
            <a:endParaRPr lang="ru-RU" sz="2800" dirty="0" smtClean="0"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115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времени постановки пьесы А.П. Чехова "Вишнёвый сад" (1904)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95 лет первой Конституции СССР (1924)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95 лет назад вышел первый номер журнала "Смена" (1924)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</a:rPr>
              <a:t>1 января - 100 лет со дня рождения русского писателя Д.А. Гранина (1919-2017)</a:t>
            </a:r>
            <a:endParaRPr lang="ru-RU" dirty="0">
              <a:latin typeface="Times New Roman"/>
              <a:ea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</a:rPr>
              <a:t>100 </a:t>
            </a:r>
            <a:r>
              <a:rPr lang="ru-RU" b="1" dirty="0">
                <a:latin typeface="Times New Roman"/>
                <a:ea typeface="Times New Roman"/>
              </a:rPr>
              <a:t>лет </a:t>
            </a:r>
            <a:r>
              <a:rPr lang="ru-RU" dirty="0">
                <a:latin typeface="Times New Roman"/>
                <a:ea typeface="Times New Roman"/>
              </a:rPr>
              <a:t>со дня рождения американского писателя Д.Д. Сэлинджера (1919-2010)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</a:rPr>
              <a:t>185 </a:t>
            </a:r>
            <a:r>
              <a:rPr lang="ru-RU" b="1" dirty="0">
                <a:latin typeface="Times New Roman"/>
                <a:ea typeface="Times New Roman"/>
              </a:rPr>
              <a:t>лет </a:t>
            </a:r>
            <a:r>
              <a:rPr lang="ru-RU" dirty="0">
                <a:latin typeface="Times New Roman"/>
                <a:ea typeface="Times New Roman"/>
              </a:rPr>
              <a:t>со дня рождения русского художника В.Г. Перова (1834-1882)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</a:rPr>
              <a:t>210 </a:t>
            </a:r>
            <a:r>
              <a:rPr lang="ru-RU" b="1" dirty="0">
                <a:latin typeface="Times New Roman"/>
                <a:ea typeface="Times New Roman"/>
              </a:rPr>
              <a:t>лет </a:t>
            </a:r>
            <a:r>
              <a:rPr lang="ru-RU" dirty="0">
                <a:latin typeface="Times New Roman"/>
                <a:ea typeface="Times New Roman"/>
              </a:rPr>
              <a:t>со дня рождения французского изобретателя рельефно-точечного шрифта Луи Брайля (1809-1852)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</a:rPr>
              <a:t>19 </a:t>
            </a:r>
            <a:r>
              <a:rPr lang="ru-RU" dirty="0">
                <a:latin typeface="Times New Roman"/>
                <a:ea typeface="Times New Roman"/>
              </a:rPr>
              <a:t>января – Православный праздник </a:t>
            </a:r>
            <a:r>
              <a:rPr lang="ru-RU" dirty="0" smtClean="0">
                <a:latin typeface="Times New Roman"/>
                <a:ea typeface="Times New Roman"/>
              </a:rPr>
              <a:t>– Крещение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</a:rPr>
              <a:t>22 </a:t>
            </a:r>
            <a:r>
              <a:rPr lang="ru-RU" dirty="0">
                <a:latin typeface="Times New Roman"/>
                <a:ea typeface="Times New Roman"/>
              </a:rPr>
              <a:t>января - 115 лет со дня рождения писателя и публициста А.П. Гайдара (1904-1941)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</a:rPr>
              <a:t>25 января - День российского студенчества (Татьянин день)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</a:rPr>
              <a:t>27 </a:t>
            </a:r>
            <a:r>
              <a:rPr lang="ru-RU" dirty="0">
                <a:latin typeface="Times New Roman"/>
                <a:ea typeface="Times New Roman"/>
              </a:rPr>
              <a:t>января – День воинской славы России. 75-летие полного снятия блокады г. Ленинграда (1944 г.)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</a:rPr>
              <a:t>27 января - 140 лет со дня рождения писателя и очеркиста П.П. Бажова (1879-1950)</a:t>
            </a:r>
            <a:endParaRPr lang="ru-RU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388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476672"/>
            <a:ext cx="7776864" cy="5019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Февраль 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295 лет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со времени основания Российской Академии наук (1724)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30 лет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выводу советских войск из республики Афганистан (1989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1 февраля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- 135 лет со дня рождения русского писателя Е.И. Замятина (1884-1937)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2 февраля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– День воинской славы России. Разгром советскими войсками немецко-фашистских войск в Сталинградской битве (1943)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3 февраля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День борьбы с ненормативной лексикой</a:t>
            </a:r>
            <a:endParaRPr lang="ru-RU" sz="1600" b="1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8 февраля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– День российской науки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– День памяти юного героя-антифашиста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–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185 лет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со дня рождения русского учёного Д.И. Менделеева (1834-1907)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11 февраля - 125 лет со дня рождения русского писателя В.В. Бианки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(1894-1959)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13 февраля - 250 лет со дня рождения писателя и драматурга И.А. Крылова (1769-1844)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21 февраля – Международный день родного языка (с 1999)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Calibri"/>
                <a:cs typeface="Times New Roman"/>
              </a:rPr>
              <a:t>23 февраля – День защитника Отечества. 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9520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692696"/>
            <a:ext cx="7776864" cy="5366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Март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1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марта – Всемирный день кошек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- 185 лет со дня рождения русского предпринимателя и собирателя живописи С.М. Третьякова (1834-1892)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4 - 10 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Широкая Масленица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9 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- 85 лет со дня рождения советского лётчика-космонавта Юрия Гагарина (1934-1968)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14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марта - День православной книги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16 марта - 160 лет со дня рождения изобретателя радио русского ученого А.С. Попова (1859-1906)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135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русского писателя-фантаста А.Р. Беляева (1884-1942)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21 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Всемирный день поэзии (с 1999 г.)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22 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Всемирный день водных ресурсов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               25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работника культуры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          27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марта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театра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865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5" y="1052736"/>
            <a:ext cx="770485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Times New Roman"/>
              </a:rPr>
              <a:t>Апрель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Всероссийская акция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Библиосумерки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Ежегодная образовательная акция «Тотальный диктант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»</a:t>
            </a:r>
            <a:endParaRPr lang="ru-RU" sz="2400" b="1" dirty="0">
              <a:solidFill>
                <a:srgbClr val="A50021"/>
              </a:solidFill>
              <a:latin typeface="Times New Roman"/>
              <a:ea typeface="Times New Roman"/>
            </a:endParaRPr>
          </a:p>
          <a:p>
            <a:pPr marL="34290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>
                <a:latin typeface="Times New Roman"/>
                <a:ea typeface="Times New Roman"/>
              </a:rPr>
              <a:t>1 апреля </a:t>
            </a:r>
            <a:r>
              <a:rPr lang="ru-RU" sz="2400" dirty="0">
                <a:latin typeface="Times New Roman"/>
                <a:ea typeface="Times New Roman"/>
              </a:rPr>
              <a:t>– Международный день птиц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      –</a:t>
            </a:r>
            <a:r>
              <a:rPr lang="ru-RU" sz="2400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smtClean="0">
                <a:latin typeface="Times New Roman"/>
                <a:ea typeface="Times New Roman"/>
              </a:rPr>
              <a:t>210 </a:t>
            </a:r>
            <a:r>
              <a:rPr lang="ru-RU" sz="2400" dirty="0">
                <a:latin typeface="Times New Roman"/>
                <a:ea typeface="Times New Roman"/>
              </a:rPr>
              <a:t>лет со дня рождения Н.В. Гоголя (1809-1852)</a:t>
            </a:r>
          </a:p>
          <a:p>
            <a:pPr marL="34290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 smtClean="0">
                <a:latin typeface="Times New Roman"/>
                <a:ea typeface="Times New Roman"/>
              </a:rPr>
              <a:t>2 </a:t>
            </a:r>
            <a:r>
              <a:rPr lang="ru-RU" sz="2400" b="1" dirty="0">
                <a:latin typeface="Times New Roman"/>
                <a:ea typeface="Times New Roman"/>
              </a:rPr>
              <a:t>апреля </a:t>
            </a:r>
            <a:r>
              <a:rPr lang="ru-RU" sz="2400" dirty="0">
                <a:latin typeface="Times New Roman"/>
                <a:ea typeface="Times New Roman"/>
              </a:rPr>
              <a:t>– День единения народов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00FF"/>
                </a:solidFill>
                <a:latin typeface="Times New Roman"/>
                <a:ea typeface="Times New Roman"/>
              </a:rPr>
              <a:t>      </a:t>
            </a:r>
            <a:r>
              <a:rPr lang="ru-RU" sz="2400" dirty="0" smtClean="0">
                <a:latin typeface="Times New Roman"/>
                <a:ea typeface="Times New Roman"/>
              </a:rPr>
              <a:t>– </a:t>
            </a:r>
            <a:r>
              <a:rPr lang="ru-RU" sz="2400" dirty="0">
                <a:latin typeface="Times New Roman"/>
                <a:ea typeface="Times New Roman"/>
              </a:rPr>
              <a:t>Международный день детской книги</a:t>
            </a:r>
          </a:p>
          <a:p>
            <a:pPr marL="34290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>
                <a:latin typeface="Times New Roman"/>
                <a:ea typeface="Times New Roman"/>
              </a:rPr>
              <a:t>12 апреля </a:t>
            </a:r>
            <a:r>
              <a:rPr lang="ru-RU" sz="2400" dirty="0">
                <a:latin typeface="Times New Roman"/>
                <a:ea typeface="Times New Roman"/>
              </a:rPr>
              <a:t>– Всемирный день авиации и космонавтики</a:t>
            </a:r>
          </a:p>
          <a:p>
            <a:pPr marL="34290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 smtClean="0">
                <a:latin typeface="Times New Roman"/>
                <a:ea typeface="Times New Roman"/>
              </a:rPr>
              <a:t>5 </a:t>
            </a:r>
            <a:r>
              <a:rPr lang="ru-RU" sz="2400" b="1" dirty="0">
                <a:latin typeface="Times New Roman"/>
                <a:ea typeface="Times New Roman"/>
              </a:rPr>
              <a:t>апреля </a:t>
            </a:r>
            <a:r>
              <a:rPr lang="ru-RU" sz="2400" dirty="0">
                <a:latin typeface="Times New Roman"/>
                <a:ea typeface="Times New Roman"/>
              </a:rPr>
              <a:t>– День экологических </a:t>
            </a:r>
            <a:r>
              <a:rPr lang="ru-RU" sz="2400" dirty="0" smtClean="0">
                <a:latin typeface="Times New Roman"/>
                <a:ea typeface="Times New Roman"/>
              </a:rPr>
              <a:t>знаний</a:t>
            </a:r>
            <a:endParaRPr lang="ru-RU" sz="2400" dirty="0">
              <a:latin typeface="Times New Roman"/>
              <a:ea typeface="Times New Roman"/>
            </a:endParaRPr>
          </a:p>
          <a:p>
            <a:pPr marL="34290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>
                <a:latin typeface="Times New Roman"/>
                <a:ea typeface="Times New Roman"/>
              </a:rPr>
              <a:t>26 апреля </a:t>
            </a:r>
            <a:r>
              <a:rPr lang="ru-RU" sz="2400" dirty="0">
                <a:latin typeface="Times New Roman"/>
                <a:ea typeface="Times New Roman"/>
              </a:rPr>
              <a:t>– День памяти погибших в радиационных авариях и </a:t>
            </a:r>
            <a:r>
              <a:rPr lang="ru-RU" sz="2400" dirty="0" smtClean="0">
                <a:latin typeface="Times New Roman"/>
                <a:ea typeface="Times New Roman"/>
              </a:rPr>
              <a:t>катастрофах</a:t>
            </a:r>
            <a:endParaRPr lang="ru-RU" sz="24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0970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476672"/>
            <a:ext cx="7992888" cy="664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Май</a:t>
            </a:r>
            <a:r>
              <a:rPr lang="ru-RU" sz="24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95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назад вышел в свет первый номер журнала "Октябрь" (1924)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95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назад вышел в свет детский журнал "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Мурзилка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" (1924)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1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весны и труда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- 95 лет со дня рождения писателя В.П. Астафьева (1924-2001)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3 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Солнца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9 мая – День воинской славы России. День Победы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Великой Отечественной войне 1941-1945 гг.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95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поэта и драматурга Б. Ш. Окуджавы (1924-1997)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10 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- 95 лет со дня рождения поэтессы Ю.В.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Друниной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(1924-1991)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115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испанского художника С. Дали (1904-1989)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15 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семьи (с 1994 г.)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20 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- 220 лет со дня рождения французского писателя О. де Бальзака (1799-1850)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- 95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русского писателя Б.Л. Васильева (1924-2013)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24 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славянской письменности и культуры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              27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мая – Общероссийский день библиотек 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 smtClean="0">
                <a:latin typeface="Times New Roman"/>
                <a:ea typeface="Times New Roman"/>
                <a:cs typeface="Times New Roman"/>
                <a:hlinkClick r:id="rId3"/>
              </a:rPr>
              <a:t>Очёрской </a:t>
            </a:r>
            <a:r>
              <a:rPr lang="ru-RU" b="1" dirty="0">
                <a:latin typeface="Times New Roman"/>
                <a:ea typeface="Times New Roman"/>
                <a:cs typeface="Times New Roman"/>
                <a:hlinkClick r:id="rId3"/>
              </a:rPr>
              <a:t>библиотеке </a:t>
            </a:r>
            <a:r>
              <a:rPr lang="ru-RU" b="1" dirty="0" smtClean="0">
                <a:latin typeface="Times New Roman"/>
                <a:ea typeface="Times New Roman"/>
                <a:cs typeface="Times New Roman"/>
                <a:hlinkClick r:id="rId3"/>
              </a:rPr>
              <a:t>-    125 </a:t>
            </a:r>
            <a:r>
              <a:rPr lang="ru-RU" b="1" dirty="0">
                <a:latin typeface="Times New Roman"/>
                <a:ea typeface="Times New Roman"/>
                <a:cs typeface="Times New Roman"/>
                <a:hlinkClick r:id="rId3"/>
              </a:rPr>
              <a:t>лет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               31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мая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Всемирный день без табака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9293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620688"/>
            <a:ext cx="7920880" cy="5366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Июнь 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 июня – Международный день защиты детей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2 июня - 115 лет со дня рождения писателя и поэта Н.К. Чуковского (1904-1965)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5 июня – Всемирный день окружающей среды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6 июня – Пушкинский день России.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220 лет со дня рождения русского поэта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и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писателя А.С. Пушкина (1799-1837г.)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День русского языка (Отмечается ООН)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12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июня – День России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22 июня – День памяти и скорби ,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 73 года со дня начала Великой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Отечественной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войны и обороны Брестской крепости (1941)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130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лет со дня рождения русской поэтессы А.А. Ахматовой (1889-1966)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26 июня – Международный день борьбы с наркоманией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27 июня – День молодежи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    –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Всемирный День рыболовства</a:t>
            </a:r>
            <a:endParaRPr lang="ru-RU" sz="1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065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908720"/>
            <a:ext cx="7992888" cy="4728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Июль 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95 лет первому библиотечному съезду РСФСР (1924)</a:t>
            </a:r>
            <a:endParaRPr lang="ru-RU" sz="24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8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июля – Всероссийский день семьи, любви и верности</a:t>
            </a:r>
            <a:endParaRPr lang="ru-RU" sz="24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20 июля – Международный день шахмат</a:t>
            </a:r>
            <a:endParaRPr lang="ru-RU" sz="2400" b="1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- 21 июля - 115 лет со дня рождения американского писателя Э. Хемингуэя (1899-1961)</a:t>
            </a:r>
            <a:endParaRPr lang="ru-RU" sz="24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90 лет со дня рождения писателя, актера и режиссёра В.М. Шукшина (1929-1974)</a:t>
            </a:r>
            <a:endParaRPr lang="ru-RU" sz="2400" b="1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27 июля – День памяти М.Ю. Лермонтова (1814-1841).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   178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лет со дня смерти писателя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1457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-73025"/>
            <a:ext cx="9351963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836712"/>
            <a:ext cx="770485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Август</a:t>
            </a:r>
            <a:r>
              <a:rPr lang="ru-RU" sz="24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105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журналу "Литература в школе" (1914)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80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времени открытия Всесоюзной сельскохозяйственной выставки (1939), в 1958 г. переименованной в ВДНХ (её участником был краевед А. В. Нецветаев)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1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августа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коренных народов мира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125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писателя и драматурга М.М. Зощенко (1894-1958)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13 августа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- 215 лет со дня рождения писателя и критика В.Ф. Одоевского (1804-1869)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17 августа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Всемирный День защиты бездомных животных (третья суббота августа)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22 августа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государственного флага России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23 августа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воинской славы России. Разгром советскими войсками немецко-фашистских войск в Курской битве (1943)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699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8" y="22207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908720"/>
            <a:ext cx="7488832" cy="441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Сентябрь </a:t>
            </a:r>
            <a:endParaRPr lang="ru-RU" sz="2000" b="1" dirty="0" smtClean="0"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80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лет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со времени начала Второй мировой войны (1939-1945)</a:t>
            </a:r>
            <a:endParaRPr lang="ru-RU" sz="20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1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сентября – День знаний</a:t>
            </a:r>
            <a:endParaRPr lang="ru-RU" sz="20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dirty="0">
                <a:latin typeface="Times New Roman"/>
                <a:ea typeface="Times New Roman"/>
                <a:cs typeface="Times New Roman"/>
              </a:rPr>
              <a:t>2 сентября – День воинской славы России – День окончания Второй мировой войны</a:t>
            </a:r>
            <a:endParaRPr lang="ru-RU" sz="20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15 сентября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 День работников леса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-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15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сентября - 15 октября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 Международный месячник охраны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природы</a:t>
            </a:r>
            <a:endParaRPr lang="ru-RU" sz="20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27 сентября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 Всемирный день туризма</a:t>
            </a:r>
            <a:endParaRPr lang="ru-RU" sz="2000" dirty="0"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29 сентября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 Всемирный день морей (с 1978 г.)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-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115 лет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со дня рождения русского писателя Н.А. Островского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                 (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1904-1936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)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37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56"/>
            <a:ext cx="9193808" cy="689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28014" y="1196752"/>
            <a:ext cx="7704856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Октябрь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195 лет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со времени открытия Государственного академического Малого театра России (1824)</a:t>
            </a:r>
            <a:endParaRPr lang="ru-RU" sz="20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130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 лет со времени основания русского библиографического общества (с 1889 г. до 1930 г.)</a:t>
            </a:r>
            <a:endParaRPr lang="ru-RU" sz="20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85 лет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назад была проведена Всесоюзная перепись библиотек (1934)</a:t>
            </a:r>
            <a:endParaRPr lang="ru-RU" sz="20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85 лет первому номеру журнала "Наука и жизнь" (1934)</a:t>
            </a:r>
            <a:endParaRPr lang="ru-RU" sz="20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80 лет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со времени выхода в свет книги А. Волкова "Волшебник Изумрудного города" (1939)</a:t>
            </a:r>
            <a:endParaRPr lang="ru-RU" sz="2000" dirty="0">
              <a:ea typeface="Calibri"/>
              <a:cs typeface="Times New Roman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000" b="1" dirty="0">
                <a:latin typeface="Times New Roman"/>
                <a:ea typeface="Times New Roman"/>
              </a:rPr>
              <a:t>45 лет </a:t>
            </a:r>
            <a:r>
              <a:rPr lang="ru-RU" sz="2000" dirty="0">
                <a:latin typeface="Times New Roman"/>
                <a:ea typeface="Times New Roman"/>
              </a:rPr>
              <a:t>Всесоюзному добровольному обществу любителей книги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8309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8"/>
            <a:ext cx="9296400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4396" y="980728"/>
            <a:ext cx="7776864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1 октября – Международный день пожилых людей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музыки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4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октября - Всемирный день защиты животных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5 октября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учителя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14 октября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работников государственных природных заповедников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205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русского поэта и драматурга М.Ю. Лермонтова (1814-1841)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16 октября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- 165 лет со дня рождения английского писателя О. Уайльда (1854-1900)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18 октября - 125 лет со дня рождения писателя и литературоведа 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Ю.Н</a:t>
            </a:r>
            <a:r>
              <a:rPr lang="ru-RU" b="1" u="sng" dirty="0">
                <a:latin typeface="Times New Roman"/>
                <a:ea typeface="Times New Roman"/>
                <a:cs typeface="Times New Roman"/>
              </a:rPr>
              <a:t>.</a:t>
            </a:r>
            <a:r>
              <a:rPr lang="ru-RU" b="1" dirty="0" smtClean="0">
                <a:latin typeface="Times New Roman"/>
                <a:ea typeface="Times New Roman"/>
                <a:cs typeface="Times New Roman"/>
                <a:hlinkClick r:id="rId3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Тынянова (1894-1943) автор книги «Гражданин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Очёр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»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- 180 лет со дня рождения русского книгоиздателя Ф.Ф. Павленкова (1839-1900)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30 октября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памяти жертв политических репрессий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5085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07" y="-19573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332656"/>
            <a:ext cx="7848872" cy="5366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Ноябрь 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250 лет со времени учреждения ордена Святого Георгия (1769)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Ночь искусств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4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ноября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народного единства. День освобождения Москвы силами народного ополчения под руководством Кузьмы Минина и Дмитрия Пожарского от польских интервентов (1612).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7 ноября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День октябрьской революции (1917)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– День воинской славы. День проведения военного парада на Красной площади в городе Москве в ознаменование двадцать четвертой годовщины Великой Октябрьской социалистической революции (1941)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13 ноября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Международный день слепых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150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писательницы и поэтессы З.Н. Гиппиус (1869-1945)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85 лет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со дня рождения русского композитора А.Г.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Шнитке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(1934-1998)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24 ноября - День матери России (последнее воскресенье ноября)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26 ноября – Всемирный день информации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276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5337" y="1340768"/>
            <a:ext cx="7272808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Times New Roman"/>
                <a:cs typeface="Times New Roman"/>
              </a:rPr>
              <a:t>Декабрь 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latin typeface="Times New Roman" pitchFamily="18" charset="0"/>
                <a:ea typeface="Times New Roman"/>
                <a:cs typeface="Times New Roman" pitchFamily="18" charset="0"/>
              </a:rPr>
              <a:t>1 декабря – Всемирный день борьбы со СПИДом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latin typeface="Times New Roman" pitchFamily="18" charset="0"/>
                <a:ea typeface="Times New Roman"/>
                <a:cs typeface="Times New Roman" pitchFamily="18" charset="0"/>
              </a:rPr>
              <a:t>–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Международный день инвалидов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latin typeface="Times New Roman" pitchFamily="18" charset="0"/>
                <a:ea typeface="Times New Roman"/>
                <a:cs typeface="Times New Roman" pitchFamily="18" charset="0"/>
              </a:rPr>
              <a:t>10 декабря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– День прав человека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latin typeface="Times New Roman" pitchFamily="18" charset="0"/>
                <a:ea typeface="Times New Roman"/>
                <a:cs typeface="Times New Roman" pitchFamily="18" charset="0"/>
              </a:rPr>
              <a:t>12 декабря - День Конституции РФ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409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836712"/>
            <a:ext cx="8496944" cy="4635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К</a:t>
            </a: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раеведческие 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даты </a:t>
            </a:r>
            <a:r>
              <a:rPr lang="ru-RU" sz="2800" b="1" dirty="0" err="1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Очёрского</a:t>
            </a: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 района</a:t>
            </a: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260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– </a:t>
            </a:r>
            <a:r>
              <a:rPr lang="ru-RU" sz="1600" dirty="0" err="1">
                <a:latin typeface="Times New Roman"/>
                <a:ea typeface="Times New Roman"/>
                <a:cs typeface="Times New Roman"/>
              </a:rPr>
              <a:t>Очёру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. 1759 г.,7 июня - получено разрешение постройку</a:t>
            </a:r>
            <a:r>
              <a:rPr lang="ru-RU" sz="1600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/>
              </a:rPr>
              <a:t> </a:t>
            </a:r>
            <a:r>
              <a:rPr lang="ru-RU" sz="1600" u="sng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/>
              </a:rPr>
              <a:t>Очёрского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/>
              </a:rPr>
              <a:t> </a:t>
            </a:r>
            <a:r>
              <a:rPr lang="ru-RU" sz="1600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/>
              </a:rPr>
              <a:t>завода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205 лет  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- в 1814 г</a:t>
            </a:r>
            <a:r>
              <a:rPr lang="ru-RU" sz="16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за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кончено</a:t>
            </a:r>
            <a:r>
              <a:rPr lang="ru-RU" sz="1600" dirty="0" smtClean="0"/>
              <a:t>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строительство 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канала между реками </a:t>
            </a:r>
            <a:r>
              <a:rPr lang="ru-RU" sz="1600" u="sng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Очёр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 и Чепца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 по проекту И.Ф. Бушуева. 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175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- в 1844 г. завершено строительство церкви Петра и Павла в Павловске 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130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1889г., 10(23)ноября  - родился 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5"/>
              </a:rPr>
              <a:t>Ф. М. Малков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, автор книги 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/>
              </a:rPr>
              <a:t>«В старом </a:t>
            </a:r>
            <a:r>
              <a:rPr lang="ru-RU" sz="1600" u="sng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/>
              </a:rPr>
              <a:t>Очёре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/>
              </a:rPr>
              <a:t>»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.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125 лет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dirty="0" err="1">
                <a:latin typeface="Times New Roman"/>
                <a:ea typeface="Times New Roman"/>
                <a:cs typeface="Times New Roman"/>
              </a:rPr>
              <a:t>Очёрской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библиотеке. В 1894 г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600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открыта </a:t>
            </a:r>
            <a:r>
              <a:rPr lang="ru-RU" sz="1600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бесплатная народная библиотека-читальня на средства, собранные по подписному листу врачом А.Н. </a:t>
            </a:r>
            <a:r>
              <a:rPr lang="ru-RU" sz="1600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Поповым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95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– в 1924 г., 27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февраля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образован </a:t>
            </a:r>
            <a:r>
              <a:rPr lang="ru-RU" sz="1600" dirty="0" err="1">
                <a:latin typeface="Times New Roman"/>
                <a:ea typeface="Times New Roman"/>
                <a:cs typeface="Times New Roman"/>
              </a:rPr>
              <a:t>Очерский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 район, центр – завод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Очер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90 лет 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- в 1929 г.	завод Очер становится рабочим поселком (был – завод Очер, с 1950 г. – город Очер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)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80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-  1939 г., 17 ноября	Спехов Ф. Я. первый в Пермской области получил звание Героя Советского Союза (звезда за № 190)	.</a:t>
            </a:r>
            <a:endParaRPr lang="ru-RU" sz="1600" dirty="0">
              <a:ea typeface="Calibri"/>
              <a:cs typeface="Times New Roman"/>
            </a:endParaRP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70 лет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- 1949 г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. открыто </a:t>
            </a:r>
            <a:r>
              <a:rPr lang="ru-RU" sz="1600" dirty="0">
                <a:latin typeface="Times New Roman"/>
                <a:ea typeface="Times New Roman"/>
                <a:cs typeface="Times New Roman"/>
                <a:hlinkClick r:id="rId8"/>
              </a:rPr>
              <a:t>Ежовское местонахождение звероящеров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285750" indent="-285750">
              <a:spcAft>
                <a:spcPts val="0"/>
              </a:spcAft>
              <a:buFont typeface="Arial" pitchFamily="34" charset="0"/>
              <a:buChar char="•"/>
            </a:pPr>
            <a:endParaRPr lang="ru-RU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Более подробно с календарём краеведческих дат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О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чёрского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района можно познакомиться </a:t>
            </a:r>
            <a:r>
              <a:rPr lang="ru-RU" b="1" u="sng" dirty="0">
                <a:solidFill>
                  <a:srgbClr val="0000FF"/>
                </a:solidFill>
                <a:highlight>
                  <a:srgbClr val="FFFF00"/>
                </a:highlight>
                <a:latin typeface="Times New Roman"/>
                <a:ea typeface="Calibri"/>
                <a:cs typeface="Times New Roman"/>
                <a:hlinkClick r:id="rId9"/>
              </a:rPr>
              <a:t>здесь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7471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7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599" y="1340768"/>
            <a:ext cx="734481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Библиотеки – юбиляры 2019 года</a:t>
            </a:r>
            <a:endParaRPr lang="ru-RU" sz="2800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marL="270510">
              <a:spcAft>
                <a:spcPts val="0"/>
              </a:spcAft>
            </a:pPr>
            <a:r>
              <a:rPr lang="ru-RU" sz="2800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  <a:hlinkClick r:id="rId3"/>
              </a:rPr>
              <a:t>Межпоселенческая центральная библиотека    (1894)   </a:t>
            </a:r>
            <a:r>
              <a:rPr lang="ru-RU" sz="2800" dirty="0" smtClean="0">
                <a:latin typeface="Times New Roman"/>
                <a:ea typeface="Calibri"/>
                <a:cs typeface="Times New Roman"/>
                <a:hlinkClick r:id="rId3"/>
              </a:rPr>
              <a:t>-  </a:t>
            </a:r>
            <a:r>
              <a:rPr lang="ru-RU" sz="2800" b="1" dirty="0" smtClean="0">
                <a:latin typeface="Times New Roman"/>
                <a:ea typeface="Calibri"/>
                <a:cs typeface="Times New Roman"/>
                <a:hlinkClick r:id="rId3"/>
              </a:rPr>
              <a:t>125</a:t>
            </a:r>
            <a:r>
              <a:rPr lang="ru-RU" sz="2800" dirty="0" smtClean="0">
                <a:latin typeface="Times New Roman"/>
                <a:ea typeface="Calibri"/>
                <a:cs typeface="Times New Roman"/>
                <a:hlinkClick r:id="rId3"/>
              </a:rPr>
              <a:t>  </a:t>
            </a:r>
            <a:r>
              <a:rPr lang="ru-RU" sz="2800" dirty="0">
                <a:latin typeface="Times New Roman"/>
                <a:ea typeface="Calibri"/>
                <a:cs typeface="Times New Roman"/>
                <a:hlinkClick r:id="rId3"/>
              </a:rPr>
              <a:t>лет  </a:t>
            </a:r>
            <a:endParaRPr lang="ru-RU" sz="2800" dirty="0" smtClean="0">
              <a:latin typeface="Times New Roman"/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  <a:hlinkClick r:id="rId4"/>
              </a:rPr>
              <a:t>Нововознесенская сельская библиотека им</a:t>
            </a:r>
            <a:r>
              <a:rPr lang="ru-RU" sz="2800" dirty="0" smtClean="0">
                <a:latin typeface="Times New Roman"/>
                <a:ea typeface="Calibri"/>
                <a:cs typeface="Times New Roman"/>
                <a:hlinkClick r:id="rId4"/>
              </a:rPr>
              <a:t>. Ф. Ф. Павленкова </a:t>
            </a:r>
            <a:r>
              <a:rPr lang="ru-RU" sz="2800" dirty="0">
                <a:latin typeface="Times New Roman"/>
                <a:ea typeface="Calibri"/>
                <a:cs typeface="Times New Roman"/>
                <a:hlinkClick r:id="rId4"/>
              </a:rPr>
              <a:t>(1909) – </a:t>
            </a:r>
            <a:r>
              <a:rPr lang="ru-RU" sz="2800" b="1" dirty="0">
                <a:latin typeface="Times New Roman"/>
                <a:ea typeface="Calibri"/>
                <a:cs typeface="Times New Roman"/>
                <a:hlinkClick r:id="rId4"/>
              </a:rPr>
              <a:t>110 лет</a:t>
            </a:r>
            <a:r>
              <a:rPr lang="ru-RU" sz="2800" dirty="0">
                <a:latin typeface="Times New Roman"/>
                <a:ea typeface="Calibri"/>
                <a:cs typeface="Times New Roman"/>
                <a:hlinkClick r:id="rId4"/>
              </a:rPr>
              <a:t>      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4118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115339"/>
            <a:ext cx="6624736" cy="4781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endParaRPr lang="ru-RU" sz="2000" dirty="0" smtClean="0">
              <a:latin typeface="Times New Roman"/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Библиосумерки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«Ночь искусств»;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«Читаем Пермское»;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«Край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читает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Астафьева»;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Нецветаевские эколого-краеведческие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чтения;   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Дни защиты от экологической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опасности;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Кузьминские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чтения;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«Лучшая читающая семья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«Неделя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детской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книги»;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«Лучший читатель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Прикамья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»;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100 минут чтения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….».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548680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Ежегодные акции, фестивали, конкурсы :</a:t>
            </a:r>
            <a:endParaRPr lang="ru-RU" sz="2800" b="1" dirty="0">
              <a:solidFill>
                <a:srgbClr val="A5002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1631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8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844824"/>
            <a:ext cx="8208912" cy="4103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/>
              </a:rPr>
              <a:t>Экологический календарь</a:t>
            </a:r>
            <a:endParaRPr lang="ru-RU" dirty="0">
              <a:ea typeface="Calibri"/>
              <a:cs typeface="Times New Roman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/>
              </a:rPr>
              <a:t>Писатели-юбиляры</a:t>
            </a:r>
            <a:endParaRPr lang="ru-RU" dirty="0">
              <a:ea typeface="Calibri"/>
              <a:cs typeface="Times New Roman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5"/>
              </a:rPr>
              <a:t>Книги-юбиляры</a:t>
            </a:r>
            <a:r>
              <a:rPr lang="ru-RU" b="1" dirty="0">
                <a:solidFill>
                  <a:srgbClr val="433B32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b="1" dirty="0" smtClean="0">
              <a:solidFill>
                <a:srgbClr val="433B32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/>
              </a:rPr>
              <a:t>Правовой </a:t>
            </a:r>
            <a:r>
              <a:rPr lang="ru-RU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/>
              </a:rPr>
              <a:t>календарь</a:t>
            </a:r>
            <a:endParaRPr lang="ru-RU" dirty="0">
              <a:ea typeface="Calibri"/>
              <a:cs typeface="Times New Roman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Календарь профессиональных праздников</a:t>
            </a: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Календарь </a:t>
            </a: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удивительных дат</a:t>
            </a:r>
            <a:endParaRPr lang="ru-RU" b="1" u="sng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  <a:hlinkClick r:id="rId8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Ю</a:t>
            </a: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билеи писателей  </a:t>
            </a: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Пермского края</a:t>
            </a:r>
            <a:endParaRPr lang="ru-RU" b="1" u="sng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  <a:hlinkClick r:id="rId8"/>
            </a:endParaRP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ru-RU" b="1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К</a:t>
            </a: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алендарь </a:t>
            </a:r>
            <a:r>
              <a:rPr lang="ru-RU" b="1" u="sng" dirty="0" err="1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Очёрского</a:t>
            </a:r>
            <a:r>
              <a:rPr lang="ru-RU" b="1" u="sng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/>
              </a:rPr>
              <a:t> района  </a:t>
            </a:r>
            <a:endParaRPr lang="ru-RU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4704" y="548680"/>
            <a:ext cx="8287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Также при планировании рекомендуем обратить внимание на следующие документы:</a:t>
            </a:r>
            <a:endParaRPr lang="ru-RU" sz="2800" b="1" dirty="0">
              <a:solidFill>
                <a:srgbClr val="A5002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042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808" cy="689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346118"/>
              </p:ext>
            </p:extLst>
          </p:nvPr>
        </p:nvGraphicFramePr>
        <p:xfrm>
          <a:off x="1259632" y="1988841"/>
          <a:ext cx="6912769" cy="2808311"/>
        </p:xfrm>
        <a:graphic>
          <a:graphicData uri="http://schemas.openxmlformats.org/drawingml/2006/table">
            <a:tbl>
              <a:tblPr firstRow="1" firstCol="1" bandRow="1"/>
              <a:tblGrid>
                <a:gridCol w="490659"/>
                <a:gridCol w="2206141"/>
                <a:gridCol w="1614285"/>
                <a:gridCol w="1458840"/>
                <a:gridCol w="1142844"/>
              </a:tblGrid>
              <a:tr h="9668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Мероприятие (название, форма)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Дата проведения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Ответств.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Категория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9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08142" y="794900"/>
            <a:ext cx="828777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6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План составляется по приведенному ниже шаблону:</a:t>
            </a:r>
            <a:endParaRPr lang="ru-RU" sz="2600" b="1" dirty="0">
              <a:solidFill>
                <a:srgbClr val="A5002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1383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5" y="0"/>
            <a:ext cx="9349317" cy="701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02481" y="2636912"/>
            <a:ext cx="699268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</a:pPr>
            <a:r>
              <a:rPr lang="ru-RU" sz="4000" b="1" dirty="0">
                <a:latin typeface="Times New Roman"/>
                <a:ea typeface="Times New Roman"/>
                <a:cs typeface="Times New Roman"/>
              </a:rPr>
              <a:t>Творческих успехов в работе</a:t>
            </a:r>
            <a:r>
              <a:rPr lang="ru-RU" sz="4000" b="1" dirty="0">
                <a:solidFill>
                  <a:srgbClr val="433B32"/>
                </a:solidFill>
                <a:latin typeface="Times New Roman"/>
                <a:ea typeface="Times New Roman"/>
                <a:cs typeface="Times New Roman"/>
              </a:rPr>
              <a:t>!</a:t>
            </a:r>
            <a:endParaRPr lang="ru-RU" sz="40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1679" y="476672"/>
            <a:ext cx="65034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/>
                <a:ea typeface="Calibri"/>
                <a:cs typeface="Times New Roman"/>
              </a:rPr>
              <a:t>МАУК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Межпоселенческая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центральная библиотека </a:t>
            </a:r>
            <a:br>
              <a:rPr lang="ru-RU" dirty="0">
                <a:latin typeface="Times New Roman"/>
                <a:ea typeface="Calibri"/>
                <a:cs typeface="Times New Roman"/>
              </a:rPr>
            </a:br>
            <a:r>
              <a:rPr lang="ru-RU" dirty="0" err="1">
                <a:latin typeface="Times New Roman"/>
                <a:ea typeface="Calibri"/>
                <a:cs typeface="Times New Roman"/>
              </a:rPr>
              <a:t>Очёрского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муниципального района</a:t>
            </a:r>
            <a:r>
              <a:rPr lang="ru-RU" dirty="0">
                <a:ea typeface="Calibri"/>
                <a:cs typeface="Times New Roman"/>
              </a:rPr>
              <a:t/>
            </a:r>
            <a:br>
              <a:rPr lang="ru-RU" dirty="0">
                <a:ea typeface="Calibri"/>
                <a:cs typeface="Times New Roman"/>
              </a:rPr>
            </a:br>
            <a:r>
              <a:rPr lang="ru-RU" dirty="0" err="1">
                <a:latin typeface="Times New Roman"/>
                <a:ea typeface="Calibri"/>
                <a:cs typeface="Times New Roman"/>
              </a:rPr>
              <a:t>Инновационно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-методический отдел</a:t>
            </a:r>
            <a:r>
              <a:rPr lang="ru-RU" dirty="0">
                <a:ea typeface="Calibri"/>
                <a:cs typeface="Times New Roman"/>
              </a:rPr>
              <a:t/>
            </a:r>
            <a:br>
              <a:rPr lang="ru-RU" dirty="0"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292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</TotalTime>
  <Words>1888</Words>
  <Application>Microsoft Office PowerPoint</Application>
  <PresentationFormat>Экран (4:3)</PresentationFormat>
  <Paragraphs>307</Paragraphs>
  <Slides>30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    МАУК Межпоселенческая центральная библиотека  Очёрского муниципального района Инновационно-методический отдел   </vt:lpstr>
      <vt:lpstr>Под эгидой ООН </vt:lpstr>
      <vt:lpstr>Под эгидой ЮНЕСКО </vt:lpstr>
      <vt:lpstr> В Российской Федерации </vt:lpstr>
      <vt:lpstr> 2019 -Год театра                                   Указ о праздновании в 2019 году  Года театра в России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Литературная гостинн</dc:creator>
  <cp:lastModifiedBy>LENA</cp:lastModifiedBy>
  <cp:revision>54</cp:revision>
  <dcterms:created xsi:type="dcterms:W3CDTF">2018-08-17T06:19:08Z</dcterms:created>
  <dcterms:modified xsi:type="dcterms:W3CDTF">2018-08-23T04:29:41Z</dcterms:modified>
</cp:coreProperties>
</file>