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0" r:id="rId3"/>
    <p:sldId id="258" r:id="rId4"/>
    <p:sldId id="256" r:id="rId5"/>
    <p:sldId id="277" r:id="rId6"/>
    <p:sldId id="276" r:id="rId7"/>
    <p:sldId id="285" r:id="rId8"/>
    <p:sldId id="278" r:id="rId9"/>
    <p:sldId id="280" r:id="rId10"/>
    <p:sldId id="282" r:id="rId11"/>
    <p:sldId id="279" r:id="rId12"/>
    <p:sldId id="263" r:id="rId13"/>
    <p:sldId id="264" r:id="rId14"/>
    <p:sldId id="265" r:id="rId15"/>
    <p:sldId id="266" r:id="rId16"/>
    <p:sldId id="267" r:id="rId17"/>
    <p:sldId id="268" r:id="rId18"/>
    <p:sldId id="272" r:id="rId19"/>
    <p:sldId id="273" r:id="rId20"/>
    <p:sldId id="274" r:id="rId21"/>
    <p:sldId id="286" r:id="rId22"/>
    <p:sldId id="27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8" d="100"/>
          <a:sy n="98" d="100"/>
        </p:scale>
        <p:origin x="-1164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9.wdp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0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3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microsoft.com/office/2007/relationships/hdphoto" Target="../media/hdphoto15.wdp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7.wdp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Home-pc\сервер\логотипы\лого новый квадрат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410126"/>
            <a:ext cx="984281" cy="984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7" r="19669"/>
          <a:stretch/>
        </p:blipFill>
        <p:spPr bwMode="auto">
          <a:xfrm>
            <a:off x="251520" y="836712"/>
            <a:ext cx="3027322" cy="2955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78842" y="944780"/>
            <a:ext cx="5343325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300" b="1" dirty="0" smtClean="0">
                <a:solidFill>
                  <a:srgbClr val="FF0000"/>
                </a:solidFill>
              </a:rPr>
              <a:t>Основные принципы и нюансы ведения официальных страниц в </a:t>
            </a:r>
            <a:r>
              <a:rPr lang="ru-RU" sz="4300" b="1" dirty="0" err="1" smtClean="0">
                <a:solidFill>
                  <a:srgbClr val="FF0000"/>
                </a:solidFill>
              </a:rPr>
              <a:t>соцсетях</a:t>
            </a:r>
            <a:endParaRPr lang="ru-RU" sz="43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8842" y="5377412"/>
            <a:ext cx="49832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Елена Олеговна </a:t>
            </a:r>
            <a:r>
              <a:rPr lang="ru-RU" sz="2400" dirty="0" err="1" smtClean="0"/>
              <a:t>Шадская</a:t>
            </a:r>
            <a:endParaRPr lang="ru-RU" sz="2400" dirty="0" smtClean="0"/>
          </a:p>
          <a:p>
            <a:r>
              <a:rPr lang="ru-RU" dirty="0" smtClean="0"/>
              <a:t>Заведующий отделом электронных ресурсов </a:t>
            </a:r>
          </a:p>
          <a:p>
            <a:r>
              <a:rPr lang="ru-RU" dirty="0" smtClean="0"/>
              <a:t>и информационных технологий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915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32656"/>
            <a:ext cx="43559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dirty="0" smtClean="0">
                <a:solidFill>
                  <a:srgbClr val="FF0000"/>
                </a:solidFill>
              </a:rPr>
              <a:t>Обучающий  пост</a:t>
            </a:r>
            <a:endParaRPr lang="ru-RU" sz="2500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885" t="15704" r="34573" b="7247"/>
          <a:stretch/>
        </p:blipFill>
        <p:spPr bwMode="auto">
          <a:xfrm>
            <a:off x="0" y="822138"/>
            <a:ext cx="4348548" cy="5975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62" t="21333" r="39276" b="14483"/>
          <a:stretch/>
        </p:blipFill>
        <p:spPr bwMode="auto">
          <a:xfrm>
            <a:off x="4348548" y="830351"/>
            <a:ext cx="4803857" cy="497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82239" y="353297"/>
            <a:ext cx="43559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dirty="0" smtClean="0">
                <a:solidFill>
                  <a:srgbClr val="FF0000"/>
                </a:solidFill>
              </a:rPr>
              <a:t>Продающий  пост</a:t>
            </a:r>
            <a:endParaRPr lang="ru-RU" sz="25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08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265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Правила для постов: иллюстрируем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86919" y="2154763"/>
            <a:ext cx="3552416" cy="2600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920" t="19769" r="38640" b="5875"/>
          <a:stretch/>
        </p:blipFill>
        <p:spPr bwMode="auto">
          <a:xfrm>
            <a:off x="107504" y="957075"/>
            <a:ext cx="5294700" cy="5914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437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265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Правила для постов: структурируем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01" t="24042" r="39999" b="4862"/>
          <a:stretch/>
        </p:blipFill>
        <p:spPr bwMode="auto">
          <a:xfrm>
            <a:off x="4355976" y="1064273"/>
            <a:ext cx="4788024" cy="563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81" t="18010" r="44381" b="8730"/>
          <a:stretch/>
        </p:blipFill>
        <p:spPr bwMode="auto">
          <a:xfrm>
            <a:off x="107504" y="1196752"/>
            <a:ext cx="3901786" cy="5499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587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265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Правила для постов: облегчаем поиск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7" t="21502" r="40667" b="13651"/>
          <a:stretch/>
        </p:blipFill>
        <p:spPr bwMode="auto">
          <a:xfrm>
            <a:off x="32380" y="1025712"/>
            <a:ext cx="5254171" cy="5558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416024" y="1196752"/>
            <a:ext cx="345879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#</a:t>
            </a:r>
            <a:r>
              <a:rPr lang="ru-RU" dirty="0" smtClean="0">
                <a:solidFill>
                  <a:srgbClr val="0070C0"/>
                </a:solidFill>
              </a:rPr>
              <a:t>Мероприятия</a:t>
            </a:r>
            <a:r>
              <a:rPr lang="en-US" dirty="0" smtClean="0">
                <a:solidFill>
                  <a:srgbClr val="0070C0"/>
                </a:solidFill>
              </a:rPr>
              <a:t>@</a:t>
            </a:r>
            <a:r>
              <a:rPr lang="en-US" dirty="0" err="1" smtClean="0">
                <a:solidFill>
                  <a:srgbClr val="0070C0"/>
                </a:solidFill>
              </a:rPr>
              <a:t>ocher_library</a:t>
            </a:r>
            <a:endParaRPr lang="en-US" dirty="0" smtClean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</a:rPr>
              <a:t>#</a:t>
            </a:r>
            <a:r>
              <a:rPr lang="ru-RU" dirty="0" smtClean="0">
                <a:solidFill>
                  <a:srgbClr val="0070C0"/>
                </a:solidFill>
              </a:rPr>
              <a:t>Клубы</a:t>
            </a:r>
            <a:r>
              <a:rPr lang="en-US" dirty="0" smtClean="0">
                <a:solidFill>
                  <a:srgbClr val="0070C0"/>
                </a:solidFill>
              </a:rPr>
              <a:t>@</a:t>
            </a:r>
            <a:r>
              <a:rPr lang="en-US" dirty="0" err="1" smtClean="0">
                <a:solidFill>
                  <a:srgbClr val="0070C0"/>
                </a:solidFill>
              </a:rPr>
              <a:t>ocher_library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</a:rPr>
              <a:t>#</a:t>
            </a:r>
            <a:r>
              <a:rPr lang="ru-RU" dirty="0" smtClean="0">
                <a:solidFill>
                  <a:srgbClr val="0070C0"/>
                </a:solidFill>
              </a:rPr>
              <a:t>Выставки</a:t>
            </a:r>
            <a:r>
              <a:rPr lang="en-US" dirty="0" smtClean="0">
                <a:solidFill>
                  <a:srgbClr val="0070C0"/>
                </a:solidFill>
              </a:rPr>
              <a:t>@</a:t>
            </a:r>
            <a:r>
              <a:rPr lang="en-US" dirty="0" err="1" smtClean="0">
                <a:solidFill>
                  <a:srgbClr val="0070C0"/>
                </a:solidFill>
              </a:rPr>
              <a:t>ocher_library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</a:rPr>
              <a:t>#</a:t>
            </a:r>
            <a:r>
              <a:rPr lang="ru-RU" dirty="0" smtClean="0">
                <a:solidFill>
                  <a:srgbClr val="0070C0"/>
                </a:solidFill>
              </a:rPr>
              <a:t>Акции</a:t>
            </a:r>
            <a:r>
              <a:rPr lang="en-US" dirty="0" smtClean="0">
                <a:solidFill>
                  <a:srgbClr val="0070C0"/>
                </a:solidFill>
              </a:rPr>
              <a:t>@</a:t>
            </a:r>
            <a:r>
              <a:rPr lang="en-US" dirty="0" err="1" smtClean="0">
                <a:solidFill>
                  <a:srgbClr val="0070C0"/>
                </a:solidFill>
              </a:rPr>
              <a:t>ocher_library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</a:rPr>
              <a:t>#</a:t>
            </a:r>
            <a:r>
              <a:rPr lang="ru-RU" dirty="0" smtClean="0">
                <a:solidFill>
                  <a:srgbClr val="0070C0"/>
                </a:solidFill>
              </a:rPr>
              <a:t>Краеведение</a:t>
            </a:r>
            <a:r>
              <a:rPr lang="en-US" dirty="0" smtClean="0">
                <a:solidFill>
                  <a:srgbClr val="0070C0"/>
                </a:solidFill>
              </a:rPr>
              <a:t>@</a:t>
            </a:r>
            <a:r>
              <a:rPr lang="en-US" dirty="0" err="1" smtClean="0">
                <a:solidFill>
                  <a:srgbClr val="0070C0"/>
                </a:solidFill>
              </a:rPr>
              <a:t>ocher_library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en-US" dirty="0" smtClean="0">
                <a:solidFill>
                  <a:srgbClr val="0070C0"/>
                </a:solidFill>
              </a:rPr>
              <a:t>#</a:t>
            </a:r>
            <a:r>
              <a:rPr lang="ru-RU" dirty="0" err="1" smtClean="0">
                <a:solidFill>
                  <a:srgbClr val="0070C0"/>
                </a:solidFill>
              </a:rPr>
              <a:t>СвежаяПресса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en-US" dirty="0" smtClean="0">
                <a:solidFill>
                  <a:srgbClr val="0070C0"/>
                </a:solidFill>
              </a:rPr>
              <a:t>#</a:t>
            </a:r>
            <a:r>
              <a:rPr lang="ru-RU" dirty="0" err="1" smtClean="0">
                <a:solidFill>
                  <a:srgbClr val="0070C0"/>
                </a:solidFill>
              </a:rPr>
              <a:t>БиблиотекарьРекомендует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#</a:t>
            </a:r>
            <a:r>
              <a:rPr lang="ru-RU" dirty="0" err="1" smtClean="0">
                <a:solidFill>
                  <a:srgbClr val="0070C0"/>
                </a:solidFill>
              </a:rPr>
              <a:t>ЛистаяСтарыеГазеты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#</a:t>
            </a:r>
            <a:r>
              <a:rPr lang="ru-RU" dirty="0" err="1" smtClean="0">
                <a:solidFill>
                  <a:srgbClr val="0070C0"/>
                </a:solidFill>
              </a:rPr>
              <a:t>МинуткаПоэзии</a:t>
            </a:r>
            <a:endParaRPr lang="en-US" dirty="0">
              <a:solidFill>
                <a:srgbClr val="0070C0"/>
              </a:solidFill>
            </a:endParaRPr>
          </a:p>
          <a:p>
            <a:endParaRPr lang="en-US" dirty="0">
              <a:solidFill>
                <a:srgbClr val="0070C0"/>
              </a:solidFill>
            </a:endParaRPr>
          </a:p>
          <a:p>
            <a:endParaRPr lang="ru-RU" dirty="0"/>
          </a:p>
          <a:p>
            <a:endParaRPr lang="ru-RU" dirty="0"/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381" y="3900651"/>
            <a:ext cx="2651481" cy="2651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232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265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Правила для постов: реже заимствуем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63887">
            <a:off x="5000856" y="3330380"/>
            <a:ext cx="3539534" cy="246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655" t="18288" r="40000" b="9757"/>
          <a:stretch/>
        </p:blipFill>
        <p:spPr bwMode="auto">
          <a:xfrm>
            <a:off x="179512" y="988001"/>
            <a:ext cx="4545890" cy="586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827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80" y="26064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Правила для контента: сочетаем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571" t="19989" r="40000" b="7884"/>
          <a:stretch/>
        </p:blipFill>
        <p:spPr bwMode="auto">
          <a:xfrm>
            <a:off x="107504" y="1003127"/>
            <a:ext cx="4824536" cy="5855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48" y="2492896"/>
            <a:ext cx="3656521" cy="3054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457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332656"/>
            <a:ext cx="86044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Правила для контента: помним об ограничениях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0320" y="1741637"/>
            <a:ext cx="752336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500" dirty="0" smtClean="0">
                <a:solidFill>
                  <a:srgbClr val="0070C0"/>
                </a:solidFill>
              </a:rPr>
              <a:t>Персональные данные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500" dirty="0" smtClean="0">
                <a:solidFill>
                  <a:srgbClr val="0070C0"/>
                </a:solidFill>
              </a:rPr>
              <a:t>Авторское право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500" dirty="0" smtClean="0">
                <a:solidFill>
                  <a:srgbClr val="0070C0"/>
                </a:solidFill>
              </a:rPr>
              <a:t>Разжигание межнациональной розни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500" dirty="0" smtClean="0">
                <a:solidFill>
                  <a:srgbClr val="0070C0"/>
                </a:solidFill>
              </a:rPr>
              <a:t>Унижение чести и</a:t>
            </a:r>
          </a:p>
          <a:p>
            <a:r>
              <a:rPr lang="ru-RU" sz="3500" dirty="0" smtClean="0">
                <a:solidFill>
                  <a:srgbClr val="0070C0"/>
                </a:solidFill>
              </a:rPr>
              <a:t>   достоинства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500" dirty="0" smtClean="0">
                <a:solidFill>
                  <a:srgbClr val="0070C0"/>
                </a:solidFill>
              </a:rPr>
              <a:t>Знаки информационной </a:t>
            </a:r>
          </a:p>
          <a:p>
            <a:r>
              <a:rPr lang="ru-RU" sz="3500" dirty="0" smtClean="0">
                <a:solidFill>
                  <a:srgbClr val="0070C0"/>
                </a:solidFill>
              </a:rPr>
              <a:t>   продукции</a:t>
            </a:r>
          </a:p>
        </p:txBody>
      </p:sp>
      <p:pic>
        <p:nvPicPr>
          <p:cNvPr id="18435" name="Picture 3" descr="https://sun6-22.userapi.com/impg/O7uay1tATLW9cbEdE2YUKuilyujztTc1KM1LyA/WSeA7AN_DyM.jpg?size=2508x1672&amp;quality=95&amp;sign=463929df5fc0c6f7005e080b65ae9566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03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596" y="3717032"/>
            <a:ext cx="4711452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676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84" y="404664"/>
            <a:ext cx="9113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err="1" smtClean="0">
                <a:solidFill>
                  <a:srgbClr val="FF0000"/>
                </a:solidFill>
              </a:rPr>
              <a:t>Лайфхаки</a:t>
            </a:r>
            <a:r>
              <a:rPr lang="ru-RU" sz="4000" dirty="0" smtClean="0">
                <a:solidFill>
                  <a:srgbClr val="FF0000"/>
                </a:solidFill>
              </a:rPr>
              <a:t>: отложенный постинг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472050"/>
            <a:ext cx="3131840" cy="3131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31" t="15042" r="31539" b="14667"/>
          <a:stretch/>
        </p:blipFill>
        <p:spPr bwMode="auto">
          <a:xfrm>
            <a:off x="539552" y="1268760"/>
            <a:ext cx="4752528" cy="5047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862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84" y="404664"/>
            <a:ext cx="91134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err="1" smtClean="0">
                <a:solidFill>
                  <a:srgbClr val="FF0000"/>
                </a:solidFill>
              </a:rPr>
              <a:t>Лайфхаки</a:t>
            </a:r>
            <a:r>
              <a:rPr lang="ru-RU" sz="4000" dirty="0" smtClean="0">
                <a:solidFill>
                  <a:srgbClr val="FF0000"/>
                </a:solidFill>
              </a:rPr>
              <a:t>: альбомы для фото, </a:t>
            </a:r>
            <a:r>
              <a:rPr lang="ru-RU" sz="4000" dirty="0" err="1" smtClean="0">
                <a:solidFill>
                  <a:srgbClr val="FF0000"/>
                </a:solidFill>
              </a:rPr>
              <a:t>плейлисты</a:t>
            </a:r>
            <a:r>
              <a:rPr lang="ru-RU" sz="4000" dirty="0" smtClean="0">
                <a:solidFill>
                  <a:srgbClr val="FF0000"/>
                </a:solidFill>
              </a:rPr>
              <a:t> для видео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1" t="24827" r="2655" b="4545"/>
          <a:stretch/>
        </p:blipFill>
        <p:spPr bwMode="auto">
          <a:xfrm>
            <a:off x="-1390" y="1728103"/>
            <a:ext cx="9145389" cy="4707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354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9339" y="404664"/>
            <a:ext cx="86920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err="1" smtClean="0">
                <a:solidFill>
                  <a:srgbClr val="FF0000"/>
                </a:solidFill>
              </a:rPr>
              <a:t>Лайфхаки</a:t>
            </a:r>
            <a:r>
              <a:rPr lang="ru-RU" sz="4000" dirty="0" smtClean="0">
                <a:solidFill>
                  <a:srgbClr val="FF0000"/>
                </a:solidFill>
              </a:rPr>
              <a:t>: отмечаем всех и всё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793" t="28759" r="29414" b="8713"/>
          <a:stretch/>
        </p:blipFill>
        <p:spPr bwMode="auto">
          <a:xfrm>
            <a:off x="189339" y="1268760"/>
            <a:ext cx="5112568" cy="4014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932" t="60391" r="40076" b="14873"/>
          <a:stretch/>
        </p:blipFill>
        <p:spPr bwMode="auto">
          <a:xfrm>
            <a:off x="2051720" y="3645024"/>
            <a:ext cx="6829641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211" y="1268760"/>
            <a:ext cx="2844172" cy="2298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705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767" y="1900336"/>
            <a:ext cx="4114500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300" b="1" dirty="0" smtClean="0">
                <a:solidFill>
                  <a:srgbClr val="FF0000"/>
                </a:solidFill>
              </a:rPr>
              <a:t>Зачем учреждению </a:t>
            </a:r>
            <a:r>
              <a:rPr lang="ru-RU" sz="4300" b="1" dirty="0" err="1" smtClean="0">
                <a:solidFill>
                  <a:srgbClr val="FF0000"/>
                </a:solidFill>
              </a:rPr>
              <a:t>соцсети</a:t>
            </a:r>
            <a:r>
              <a:rPr lang="ru-RU" sz="4300" b="1" dirty="0" smtClean="0">
                <a:solidFill>
                  <a:srgbClr val="FF0000"/>
                </a:solidFill>
              </a:rPr>
              <a:t>?</a:t>
            </a:r>
            <a:endParaRPr lang="ru-RU" sz="4300" b="1" dirty="0">
              <a:solidFill>
                <a:srgbClr val="FF0000"/>
              </a:solidFill>
            </a:endParaRPr>
          </a:p>
        </p:txBody>
      </p:sp>
      <p:sp>
        <p:nvSpPr>
          <p:cNvPr id="3" name="Стрелка вправо 2"/>
          <p:cNvSpPr/>
          <p:nvPr/>
        </p:nvSpPr>
        <p:spPr>
          <a:xfrm rot="1124182">
            <a:off x="376091" y="1035234"/>
            <a:ext cx="3181616" cy="1632181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 rot="1124182">
            <a:off x="455410" y="1528158"/>
            <a:ext cx="2945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Прямой контакт  с аудиторией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20586891">
            <a:off x="5926597" y="1651268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</a:rPr>
              <a:t>Продвижение услуг 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20382936">
            <a:off x="836841" y="5320058"/>
            <a:ext cx="22601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rgbClr val="0070C0"/>
                </a:solidFill>
              </a:rPr>
              <a:t>Обратная связь</a:t>
            </a:r>
            <a:endParaRPr lang="ru-RU" sz="2200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1230486">
            <a:off x="5985660" y="4936148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Формирование имиджа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 rot="11967398">
            <a:off x="5680242" y="4271919"/>
            <a:ext cx="3032420" cy="1697789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20427553">
            <a:off x="569923" y="4668998"/>
            <a:ext cx="3081735" cy="1632181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9794325">
            <a:off x="5557075" y="1083753"/>
            <a:ext cx="3147857" cy="1632181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889" b="95111" l="24750" r="756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624" r="23849" b="2865"/>
          <a:stretch/>
        </p:blipFill>
        <p:spPr bwMode="auto">
          <a:xfrm>
            <a:off x="3667289" y="3907915"/>
            <a:ext cx="2005650" cy="2047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629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9339" y="404664"/>
            <a:ext cx="86920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err="1" smtClean="0">
                <a:solidFill>
                  <a:srgbClr val="FF0000"/>
                </a:solidFill>
              </a:rPr>
              <a:t>Лайфхаки</a:t>
            </a:r>
            <a:r>
              <a:rPr lang="ru-RU" sz="4000" dirty="0" smtClean="0">
                <a:solidFill>
                  <a:srgbClr val="FF0000"/>
                </a:solidFill>
              </a:rPr>
              <a:t>: общаемся в </a:t>
            </a:r>
            <a:r>
              <a:rPr lang="ru-RU" sz="4000" dirty="0" err="1" smtClean="0">
                <a:solidFill>
                  <a:srgbClr val="FF0000"/>
                </a:solidFill>
              </a:rPr>
              <a:t>комментах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201" t="22988" r="39890" b="16067"/>
          <a:stretch/>
        </p:blipFill>
        <p:spPr bwMode="auto">
          <a:xfrm>
            <a:off x="4118097" y="1457519"/>
            <a:ext cx="5025903" cy="4935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982" t="20860" r="39527" b="4667"/>
          <a:stretch/>
        </p:blipFill>
        <p:spPr bwMode="auto">
          <a:xfrm>
            <a:off x="323528" y="1445824"/>
            <a:ext cx="4105453" cy="5135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867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3" t="22519" r="8666" b="19999"/>
          <a:stretch/>
        </p:blipFill>
        <p:spPr bwMode="auto">
          <a:xfrm>
            <a:off x="0" y="13353"/>
            <a:ext cx="9144000" cy="415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1640" y="4788019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Давайте дружить!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05064"/>
            <a:ext cx="2273796" cy="2273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743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40" y="1233"/>
            <a:ext cx="9153640" cy="5148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\\Home-pc\сервер\логотипы\лого новый квадрат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104" y="5445224"/>
            <a:ext cx="900151" cy="900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0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43" t="-200" r="-58" b="200"/>
          <a:stretch/>
        </p:blipFill>
        <p:spPr bwMode="auto">
          <a:xfrm>
            <a:off x="5195847" y="1770419"/>
            <a:ext cx="3948153" cy="3228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33265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Почему именно </a:t>
            </a:r>
            <a:r>
              <a:rPr lang="ru-RU" sz="4000" dirty="0" smtClean="0">
                <a:solidFill>
                  <a:srgbClr val="FF0000"/>
                </a:solidFill>
              </a:rPr>
              <a:t>ВК ?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4135" y="1746995"/>
            <a:ext cx="446449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buFont typeface="Arial" pitchFamily="34" charset="0"/>
              <a:buChar char="•"/>
            </a:pPr>
            <a:r>
              <a:rPr lang="ru-RU" sz="2200" dirty="0" smtClean="0">
                <a:solidFill>
                  <a:srgbClr val="0070C0"/>
                </a:solidFill>
              </a:rPr>
              <a:t>Ежемесячная аудитория - </a:t>
            </a:r>
            <a:r>
              <a:rPr lang="ru-RU" sz="2200" dirty="0" smtClean="0">
                <a:solidFill>
                  <a:srgbClr val="FF0000"/>
                </a:solidFill>
              </a:rPr>
              <a:t>94 </a:t>
            </a:r>
            <a:r>
              <a:rPr lang="ru-RU" sz="2200" dirty="0">
                <a:solidFill>
                  <a:srgbClr val="FF0000"/>
                </a:solidFill>
              </a:rPr>
              <a:t>млн</a:t>
            </a:r>
            <a:r>
              <a:rPr lang="ru-RU" sz="2200" dirty="0">
                <a:solidFill>
                  <a:srgbClr val="0070C0"/>
                </a:solidFill>
              </a:rPr>
              <a:t> </a:t>
            </a:r>
            <a:r>
              <a:rPr lang="ru-RU" sz="2200" dirty="0" smtClean="0">
                <a:solidFill>
                  <a:srgbClr val="0070C0"/>
                </a:solidFill>
              </a:rPr>
              <a:t>человек  (64,3% населения России) </a:t>
            </a:r>
          </a:p>
          <a:p>
            <a:pPr fontAlgn="base"/>
            <a:endParaRPr lang="ru-RU" sz="2200" dirty="0">
              <a:solidFill>
                <a:srgbClr val="0070C0"/>
              </a:solidFill>
            </a:endParaRPr>
          </a:p>
          <a:p>
            <a:pPr marL="342900" indent="-342900" fontAlgn="base">
              <a:buFont typeface="Arial" pitchFamily="34" charset="0"/>
              <a:buChar char="•"/>
            </a:pPr>
            <a:r>
              <a:rPr lang="ru-RU" sz="2200" dirty="0">
                <a:solidFill>
                  <a:srgbClr val="0070C0"/>
                </a:solidFill>
              </a:rPr>
              <a:t>За последний год аудитория </a:t>
            </a:r>
            <a:r>
              <a:rPr lang="ru-RU" sz="2200" dirty="0" smtClean="0">
                <a:solidFill>
                  <a:srgbClr val="0070C0"/>
                </a:solidFill>
              </a:rPr>
              <a:t>выросла </a:t>
            </a:r>
            <a:r>
              <a:rPr lang="ru-RU" sz="2200" dirty="0">
                <a:solidFill>
                  <a:srgbClr val="0070C0"/>
                </a:solidFill>
              </a:rPr>
              <a:t>на </a:t>
            </a:r>
            <a:r>
              <a:rPr lang="ru-RU" sz="2200" dirty="0" smtClean="0">
                <a:solidFill>
                  <a:srgbClr val="0070C0"/>
                </a:solidFill>
              </a:rPr>
              <a:t>3,5 </a:t>
            </a:r>
            <a:r>
              <a:rPr lang="ru-RU" sz="2200" dirty="0">
                <a:solidFill>
                  <a:srgbClr val="0070C0"/>
                </a:solidFill>
              </a:rPr>
              <a:t>млн человек</a:t>
            </a:r>
            <a:r>
              <a:rPr lang="ru-RU" sz="2200" dirty="0" smtClean="0">
                <a:solidFill>
                  <a:srgbClr val="0070C0"/>
                </a:solidFill>
              </a:rPr>
              <a:t>.</a:t>
            </a:r>
          </a:p>
          <a:p>
            <a:pPr marL="342900" indent="-342900" fontAlgn="base">
              <a:buFont typeface="Arial" pitchFamily="34" charset="0"/>
              <a:buChar char="•"/>
            </a:pPr>
            <a:endParaRPr lang="ru-RU" sz="2200" dirty="0">
              <a:solidFill>
                <a:srgbClr val="0070C0"/>
              </a:solidFill>
            </a:endParaRPr>
          </a:p>
          <a:p>
            <a:pPr marL="342900" indent="-342900" fontAlgn="base">
              <a:buFont typeface="Arial" pitchFamily="34" charset="0"/>
              <a:buChar char="•"/>
            </a:pPr>
            <a:r>
              <a:rPr lang="ru-RU" sz="2200" dirty="0">
                <a:solidFill>
                  <a:srgbClr val="0070C0"/>
                </a:solidFill>
              </a:rPr>
              <a:t>21 млн активных авторов, основной возраст 25-44 лет</a:t>
            </a:r>
            <a:endParaRPr lang="ru-RU" sz="2200" dirty="0" smtClean="0">
              <a:solidFill>
                <a:srgbClr val="0070C0"/>
              </a:solidFill>
            </a:endParaRPr>
          </a:p>
          <a:p>
            <a:pPr fontAlgn="base"/>
            <a:endParaRPr lang="ru-RU" sz="2200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5322245"/>
            <a:ext cx="763284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dirty="0" smtClean="0">
                <a:solidFill>
                  <a:srgbClr val="FF0000"/>
                </a:solidFill>
              </a:rPr>
              <a:t>Входит </a:t>
            </a:r>
            <a:r>
              <a:rPr lang="ru-RU" sz="2500" dirty="0">
                <a:solidFill>
                  <a:srgbClr val="FF0000"/>
                </a:solidFill>
              </a:rPr>
              <a:t>в «белый список» сайтов и приложений, доступных при ограничениях мобильного интернета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32656"/>
            <a:ext cx="740589" cy="740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48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2656"/>
            <a:ext cx="9144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500" dirty="0" smtClean="0">
                <a:solidFill>
                  <a:srgbClr val="FF0000"/>
                </a:solidFill>
              </a:rPr>
              <a:t>Общие принципы</a:t>
            </a:r>
            <a:endParaRPr lang="ru-RU" sz="45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844824"/>
            <a:ext cx="472143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500" dirty="0" smtClean="0">
                <a:solidFill>
                  <a:srgbClr val="0070C0"/>
                </a:solidFill>
              </a:rPr>
              <a:t>Здесь и сейчас!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500" dirty="0" smtClean="0">
                <a:solidFill>
                  <a:srgbClr val="0070C0"/>
                </a:solidFill>
              </a:rPr>
              <a:t>Объективность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500" dirty="0">
                <a:solidFill>
                  <a:srgbClr val="0070C0"/>
                </a:solidFill>
              </a:rPr>
              <a:t>Обмен </a:t>
            </a:r>
            <a:r>
              <a:rPr lang="ru-RU" sz="3500" dirty="0" smtClean="0">
                <a:solidFill>
                  <a:srgbClr val="0070C0"/>
                </a:solidFill>
              </a:rPr>
              <a:t>мнениями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500" dirty="0" smtClean="0">
                <a:solidFill>
                  <a:srgbClr val="0070C0"/>
                </a:solidFill>
              </a:rPr>
              <a:t>Ориентация на аудиторию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500" dirty="0" smtClean="0">
                <a:solidFill>
                  <a:srgbClr val="0070C0"/>
                </a:solidFill>
              </a:rPr>
              <a:t>Работа с отзывами</a:t>
            </a:r>
            <a:endParaRPr lang="ru-RU" sz="3500" dirty="0">
              <a:solidFill>
                <a:srgbClr val="0070C0"/>
              </a:solidFill>
            </a:endParaRPr>
          </a:p>
        </p:txBody>
      </p:sp>
      <p:pic>
        <p:nvPicPr>
          <p:cNvPr id="17417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76" t="25746" r="37143" b="18211"/>
          <a:stretch/>
        </p:blipFill>
        <p:spPr bwMode="auto">
          <a:xfrm>
            <a:off x="5992398" y="1656472"/>
            <a:ext cx="3151966" cy="35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457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2656"/>
            <a:ext cx="9144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500" dirty="0" smtClean="0">
                <a:solidFill>
                  <a:srgbClr val="FF0000"/>
                </a:solidFill>
              </a:rPr>
              <a:t>Показатели эффективности</a:t>
            </a:r>
            <a:endParaRPr lang="ru-RU" sz="45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2314" y="2401218"/>
            <a:ext cx="42129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dirty="0" smtClean="0">
                <a:solidFill>
                  <a:srgbClr val="0070C0"/>
                </a:solidFill>
              </a:rPr>
              <a:t>Подписчики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dirty="0">
                <a:solidFill>
                  <a:srgbClr val="0070C0"/>
                </a:solidFill>
              </a:rPr>
              <a:t>Р</a:t>
            </a:r>
            <a:r>
              <a:rPr lang="ru-RU" sz="4000" dirty="0" smtClean="0">
                <a:solidFill>
                  <a:srgbClr val="0070C0"/>
                </a:solidFill>
              </a:rPr>
              <a:t>еакции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dirty="0" smtClean="0">
                <a:solidFill>
                  <a:srgbClr val="0070C0"/>
                </a:solidFill>
              </a:rPr>
              <a:t>Комментарии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dirty="0" smtClean="0">
                <a:solidFill>
                  <a:srgbClr val="0070C0"/>
                </a:solidFill>
              </a:rPr>
              <a:t>Охват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9" t="4804" r="13800" b="4580"/>
          <a:stretch/>
        </p:blipFill>
        <p:spPr bwMode="auto">
          <a:xfrm>
            <a:off x="4355967" y="1999995"/>
            <a:ext cx="4788033" cy="335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244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32656"/>
            <a:ext cx="9144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500" dirty="0" smtClean="0">
                <a:solidFill>
                  <a:srgbClr val="FF0000"/>
                </a:solidFill>
              </a:rPr>
              <a:t>Раздел «Статистика»</a:t>
            </a:r>
            <a:endParaRPr lang="ru-RU" sz="45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08" t="19635" r="12615" b="11111"/>
          <a:stretch/>
        </p:blipFill>
        <p:spPr bwMode="auto">
          <a:xfrm>
            <a:off x="35847" y="1224043"/>
            <a:ext cx="9122518" cy="5633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162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2656"/>
            <a:ext cx="9144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500" dirty="0" smtClean="0">
                <a:solidFill>
                  <a:srgbClr val="FF0000"/>
                </a:solidFill>
              </a:rPr>
              <a:t>Формы организации контента</a:t>
            </a:r>
            <a:endParaRPr lang="ru-RU" sz="45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333552"/>
            <a:ext cx="7488832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500" dirty="0" smtClean="0">
                <a:solidFill>
                  <a:srgbClr val="0070C0"/>
                </a:solidFill>
              </a:rPr>
              <a:t>Пост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500" dirty="0" smtClean="0">
                <a:solidFill>
                  <a:srgbClr val="0070C0"/>
                </a:solidFill>
              </a:rPr>
              <a:t>Фотоальбом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500" dirty="0" smtClean="0">
                <a:solidFill>
                  <a:srgbClr val="0070C0"/>
                </a:solidFill>
              </a:rPr>
              <a:t>Статья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500" dirty="0" err="1" smtClean="0">
                <a:solidFill>
                  <a:srgbClr val="0070C0"/>
                </a:solidFill>
              </a:rPr>
              <a:t>Сторис</a:t>
            </a:r>
            <a:endParaRPr lang="ru-RU" sz="4500" dirty="0" smtClean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500" dirty="0" smtClean="0">
                <a:solidFill>
                  <a:srgbClr val="0070C0"/>
                </a:solidFill>
              </a:rPr>
              <a:t>Трансляции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500" dirty="0" smtClean="0">
                <a:solidFill>
                  <a:srgbClr val="0070C0"/>
                </a:solidFill>
              </a:rPr>
              <a:t>Подкаст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500" dirty="0" smtClean="0">
                <a:solidFill>
                  <a:srgbClr val="0070C0"/>
                </a:solidFill>
              </a:rPr>
              <a:t>Клипы</a:t>
            </a:r>
            <a:endParaRPr lang="ru-RU" sz="4500" dirty="0">
              <a:solidFill>
                <a:srgbClr val="0070C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56520"/>
            <a:ext cx="4636979" cy="3093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916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32656"/>
            <a:ext cx="9144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500" dirty="0" smtClean="0">
                <a:solidFill>
                  <a:srgbClr val="FF0000"/>
                </a:solidFill>
              </a:rPr>
              <a:t>Виды постов</a:t>
            </a:r>
            <a:endParaRPr lang="ru-RU" sz="45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9425" y="2204864"/>
            <a:ext cx="74888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500" dirty="0" smtClean="0">
                <a:solidFill>
                  <a:srgbClr val="0070C0"/>
                </a:solidFill>
              </a:rPr>
              <a:t>Новостные</a:t>
            </a:r>
            <a:endParaRPr lang="ru-RU" sz="4500" dirty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500" dirty="0" smtClean="0">
                <a:solidFill>
                  <a:srgbClr val="0070C0"/>
                </a:solidFill>
              </a:rPr>
              <a:t>Развлекательные</a:t>
            </a:r>
            <a:endParaRPr lang="ru-RU" sz="4500" dirty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500" dirty="0" smtClean="0">
                <a:solidFill>
                  <a:srgbClr val="0070C0"/>
                </a:solidFill>
              </a:rPr>
              <a:t>Обучающие</a:t>
            </a:r>
            <a:endParaRPr lang="ru-RU" sz="4500" dirty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500" dirty="0" smtClean="0">
                <a:solidFill>
                  <a:srgbClr val="0070C0"/>
                </a:solidFill>
              </a:rPr>
              <a:t>Продающие</a:t>
            </a:r>
            <a:endParaRPr lang="ru-RU" sz="4500" dirty="0">
              <a:solidFill>
                <a:srgbClr val="0070C0"/>
              </a:solidFill>
            </a:endParaRPr>
          </a:p>
        </p:txBody>
      </p:sp>
      <p:pic>
        <p:nvPicPr>
          <p:cNvPr id="3075" name="Picture 3" descr="D:\рабочий стол\snapedit_17297512189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479" y="2065450"/>
            <a:ext cx="3972885" cy="3001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097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32656"/>
            <a:ext cx="37079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dirty="0" smtClean="0">
                <a:solidFill>
                  <a:srgbClr val="FF0000"/>
                </a:solidFill>
              </a:rPr>
              <a:t>Новостной пост</a:t>
            </a:r>
            <a:endParaRPr lang="ru-RU" sz="2500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575"/>
          <a:stretch/>
        </p:blipFill>
        <p:spPr bwMode="auto">
          <a:xfrm>
            <a:off x="4583113" y="1120688"/>
            <a:ext cx="4560887" cy="5376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783" t="27159" r="39435" b="5362"/>
          <a:stretch/>
        </p:blipFill>
        <p:spPr bwMode="auto">
          <a:xfrm>
            <a:off x="0" y="1131578"/>
            <a:ext cx="4583113" cy="5149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860032" y="332656"/>
            <a:ext cx="428396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dirty="0" smtClean="0">
                <a:solidFill>
                  <a:srgbClr val="FF0000"/>
                </a:solidFill>
              </a:rPr>
              <a:t>Развлекательный  пост</a:t>
            </a:r>
            <a:endParaRPr lang="ru-RU" sz="25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96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</TotalTime>
  <Words>219</Words>
  <Application>Microsoft Office PowerPoint</Application>
  <PresentationFormat>Экран (4:3)</PresentationFormat>
  <Paragraphs>74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38</cp:revision>
  <dcterms:created xsi:type="dcterms:W3CDTF">2024-04-09T09:55:13Z</dcterms:created>
  <dcterms:modified xsi:type="dcterms:W3CDTF">2026-02-16T11:54:33Z</dcterms:modified>
</cp:coreProperties>
</file>