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6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9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1434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36712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Ваш </a:t>
            </a:r>
            <a:r>
              <a:rPr lang="ru-RU" sz="5500" b="1" dirty="0">
                <a:solidFill>
                  <a:schemeClr val="accent1">
                    <a:lumMod val="50000"/>
                  </a:schemeClr>
                </a:solidFill>
              </a:rPr>
              <a:t>след </a:t>
            </a:r>
            <a:endParaRPr lang="ru-RU" sz="55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5500" b="1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5500" b="1" dirty="0">
                <a:solidFill>
                  <a:schemeClr val="accent1">
                    <a:lumMod val="50000"/>
                  </a:schemeClr>
                </a:solidFill>
              </a:rPr>
              <a:t>социальных сетях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387" b="95605" l="8984" r="95898">
                        <a14:foregroundMark x1="21973" y1="48047" x2="21973" y2="48047"/>
                        <a14:foregroundMark x1="22852" y1="39746" x2="22852" y2="39746"/>
                        <a14:foregroundMark x1="29004" y1="34375" x2="29004" y2="34375"/>
                        <a14:foregroundMark x1="33789" y1="38965" x2="33789" y2="38965"/>
                        <a14:foregroundMark x1="36328" y1="39941" x2="36328" y2="39941"/>
                        <a14:foregroundMark x1="34863" y1="45605" x2="34863" y2="45605"/>
                        <a14:foregroundMark x1="29004" y1="47754" x2="29004" y2="47754"/>
                        <a14:foregroundMark x1="28906" y1="53711" x2="29395" y2="53613"/>
                        <a14:foregroundMark x1="32031" y1="51270" x2="32031" y2="51270"/>
                        <a14:foregroundMark x1="32031" y1="48926" x2="32031" y2="48926"/>
                        <a14:foregroundMark x1="31543" y1="44336" x2="31543" y2="44336"/>
                        <a14:foregroundMark x1="34766" y1="40625" x2="34766" y2="40625"/>
                        <a14:foregroundMark x1="39551" y1="28516" x2="39551" y2="28516"/>
                        <a14:foregroundMark x1="32910" y1="25488" x2="32910" y2="25488"/>
                        <a14:foregroundMark x1="19629" y1="29590" x2="19629" y2="29590"/>
                        <a14:foregroundMark x1="14258" y1="29395" x2="14258" y2="29395"/>
                        <a14:foregroundMark x1="12891" y1="53711" x2="12891" y2="53711"/>
                        <a14:foregroundMark x1="17480" y1="68359" x2="17480" y2="68359"/>
                        <a14:foregroundMark x1="12305" y1="63672" x2="13379" y2="62988"/>
                        <a14:foregroundMark x1="18359" y1="58203" x2="29004" y2="64648"/>
                        <a14:foregroundMark x1="18359" y1="67480" x2="28320" y2="70996"/>
                        <a14:foregroundMark x1="12695" y1="53711" x2="22656" y2="47754"/>
                        <a14:foregroundMark x1="13379" y1="30078" x2="16406" y2="39746"/>
                        <a14:foregroundMark x1="33301" y1="26172" x2="26367" y2="37012"/>
                        <a14:foregroundMark x1="38477" y1="24414" x2="39746" y2="29590"/>
                        <a14:foregroundMark x1="19434" y1="29199" x2="32910" y2="25293"/>
                        <a14:foregroundMark x1="53027" y1="22852" x2="55371" y2="27441"/>
                        <a14:foregroundMark x1="47852" y1="23145" x2="52344" y2="22852"/>
                        <a14:foregroundMark x1="77930" y1="67969" x2="80762" y2="73535"/>
                        <a14:foregroundMark x1="87109" y1="58887" x2="87891" y2="63184"/>
                        <a14:foregroundMark x1="91992" y1="49805" x2="86621" y2="56934"/>
                        <a14:foregroundMark x1="84473" y1="31348" x2="80371" y2="419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66" t="20940" r="5147" b="6082"/>
          <a:stretch/>
        </p:blipFill>
        <p:spPr bwMode="auto">
          <a:xfrm>
            <a:off x="2332896" y="2708920"/>
            <a:ext cx="4478207" cy="3680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692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628800"/>
            <a:ext cx="7848872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Вопрос 3: Пароли</a:t>
            </a:r>
            <a:r>
              <a:rPr lang="ru-RU" sz="2500" dirty="0"/>
              <a:t/>
            </a:r>
            <a:br>
              <a:rPr lang="ru-RU" sz="2500" dirty="0"/>
            </a:br>
            <a:r>
              <a:rPr lang="ru-RU" sz="2500" i="1" dirty="0"/>
              <a:t>Как выглядит ваш типичный пароль для социальных </a:t>
            </a:r>
            <a:r>
              <a:rPr lang="ru-RU" sz="2500" i="1" dirty="0" smtClean="0"/>
              <a:t>сетей?</a:t>
            </a:r>
            <a:endParaRPr lang="ru-RU" sz="25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а</a:t>
            </a:r>
            <a:r>
              <a:rPr lang="ru-RU" sz="2500" dirty="0"/>
              <a:t>) Уникальный сложный пароль (типа «G8!qL$2*</a:t>
            </a:r>
            <a:r>
              <a:rPr lang="ru-RU" sz="2500" dirty="0" err="1"/>
              <a:t>Kn</a:t>
            </a:r>
            <a:r>
              <a:rPr lang="ru-RU" sz="2500" dirty="0"/>
              <a:t>») для каждого </a:t>
            </a:r>
            <a:r>
              <a:rPr lang="ru-RU" sz="2500" dirty="0" smtClean="0"/>
              <a:t>аккаунта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б</a:t>
            </a:r>
            <a:r>
              <a:rPr lang="ru-RU" sz="2500" dirty="0"/>
              <a:t>) Один </a:t>
            </a:r>
            <a:r>
              <a:rPr lang="ru-RU" sz="2500" dirty="0" err="1"/>
              <a:t>надежный</a:t>
            </a:r>
            <a:r>
              <a:rPr lang="ru-RU" sz="2500" dirty="0"/>
              <a:t> пароль для всех </a:t>
            </a:r>
            <a:r>
              <a:rPr lang="ru-RU" sz="2500" dirty="0" err="1" smtClean="0"/>
              <a:t>соцсетей</a:t>
            </a:r>
            <a:endParaRPr lang="ru-RU" sz="25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в</a:t>
            </a:r>
            <a:r>
              <a:rPr lang="ru-RU" sz="2500" dirty="0"/>
              <a:t>) Комбинация из имени питомца и даты </a:t>
            </a:r>
            <a:r>
              <a:rPr lang="ru-RU" sz="2500" dirty="0" smtClean="0"/>
              <a:t>рождения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г</a:t>
            </a:r>
            <a:r>
              <a:rPr lang="ru-RU" sz="2500" dirty="0"/>
              <a:t>) Запоминаю только один простой пароль, везде его и использую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692696"/>
            <a:ext cx="7560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ПРОВЕРИМ СВОЮ ЦИФРОВУЮ ГИГИЕНУ</a:t>
            </a:r>
            <a:endParaRPr lang="ru-RU" sz="3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29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628800"/>
            <a:ext cx="7776864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Вопрос 4: Личные данные</a:t>
            </a:r>
            <a:r>
              <a:rPr lang="ru-RU" sz="2500" dirty="0"/>
              <a:t/>
            </a:r>
            <a:br>
              <a:rPr lang="ru-RU" sz="2500" dirty="0"/>
            </a:br>
            <a:r>
              <a:rPr lang="ru-RU" sz="2500" i="1" dirty="0"/>
              <a:t>В личные сообщения в </a:t>
            </a:r>
            <a:r>
              <a:rPr lang="ru-RU" sz="2500" i="1" dirty="0" err="1"/>
              <a:t>соцсети</a:t>
            </a:r>
            <a:r>
              <a:rPr lang="ru-RU" sz="2500" i="1" dirty="0"/>
              <a:t> вам написал незнакомец, представившийся сотрудником техподдержки, и попросил срочно прислать код из СМС для «восстановления доступа». Ваши </a:t>
            </a:r>
            <a:r>
              <a:rPr lang="ru-RU" sz="2500" i="1" dirty="0" smtClean="0"/>
              <a:t>действия?</a:t>
            </a:r>
            <a:endParaRPr lang="ru-RU" sz="2500" dirty="0"/>
          </a:p>
          <a:p>
            <a:pPr lvl="0"/>
            <a:r>
              <a:rPr lang="ru-RU" sz="2500" dirty="0" smtClean="0"/>
              <a:t>а) Отправлю код</a:t>
            </a:r>
          </a:p>
          <a:p>
            <a:pPr lvl="0"/>
            <a:r>
              <a:rPr lang="ru-RU" sz="2500" dirty="0" smtClean="0"/>
              <a:t>б</a:t>
            </a:r>
            <a:r>
              <a:rPr lang="ru-RU" sz="2500" dirty="0"/>
              <a:t>) Перейду по ссылке, которую он </a:t>
            </a:r>
            <a:r>
              <a:rPr lang="ru-RU" sz="2500" dirty="0" err="1"/>
              <a:t>пришлет</a:t>
            </a:r>
            <a:r>
              <a:rPr lang="ru-RU" sz="2500" dirty="0"/>
              <a:t>, чтобы </a:t>
            </a:r>
            <a:r>
              <a:rPr lang="ru-RU" sz="2500" dirty="0" smtClean="0"/>
              <a:t>проверить аккаунт</a:t>
            </a:r>
          </a:p>
          <a:p>
            <a:pPr lvl="0"/>
            <a:r>
              <a:rPr lang="ru-RU" sz="2500" dirty="0" smtClean="0"/>
              <a:t>в</a:t>
            </a:r>
            <a:r>
              <a:rPr lang="ru-RU" sz="2500" dirty="0"/>
              <a:t>) Никогда и никому не передам код из СМС! Напишу в официальную </a:t>
            </a:r>
            <a:r>
              <a:rPr lang="ru-RU" sz="2500" dirty="0" smtClean="0"/>
              <a:t>поддержку</a:t>
            </a:r>
          </a:p>
          <a:p>
            <a:pPr lvl="0"/>
            <a:r>
              <a:rPr lang="ru-RU" sz="2500" dirty="0" smtClean="0"/>
              <a:t>г</a:t>
            </a:r>
            <a:r>
              <a:rPr lang="ru-RU" sz="2500" dirty="0"/>
              <a:t>) Сначала спрошу у друзей в чате, что делать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692696"/>
            <a:ext cx="7560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ПРОВЕРИМ СВОЮ ЦИФРОВУЮ ГИГИЕНУ</a:t>
            </a:r>
            <a:endParaRPr lang="ru-RU" sz="3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31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628800"/>
            <a:ext cx="741682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Вопрос 5: Цифровой след</a:t>
            </a:r>
            <a:r>
              <a:rPr lang="ru-RU" sz="2500" dirty="0"/>
              <a:t/>
            </a:r>
            <a:br>
              <a:rPr lang="ru-RU" sz="2500" dirty="0"/>
            </a:br>
            <a:r>
              <a:rPr lang="ru-RU" sz="2500" i="1" dirty="0"/>
              <a:t>Как вы поступаете со старыми постами, где есть ваши личные фото или спорные </a:t>
            </a:r>
            <a:r>
              <a:rPr lang="ru-RU" sz="2500" i="1" dirty="0" smtClean="0"/>
              <a:t>высказывания?</a:t>
            </a:r>
            <a:endParaRPr lang="ru-RU" sz="25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а</a:t>
            </a:r>
            <a:r>
              <a:rPr lang="ru-RU" sz="2500" dirty="0"/>
              <a:t>) Регулярно проверяю и удаляю/архивирую всё, что может меня </a:t>
            </a:r>
            <a:r>
              <a:rPr lang="ru-RU" sz="2500" dirty="0" smtClean="0"/>
              <a:t>скомпрометировать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б</a:t>
            </a:r>
            <a:r>
              <a:rPr lang="ru-RU" sz="2500" dirty="0"/>
              <a:t>) У меня с самого начала был закрытый аккаунт, поэтому не </a:t>
            </a:r>
            <a:r>
              <a:rPr lang="ru-RU" sz="2500" dirty="0" smtClean="0"/>
              <a:t>беспокоюсь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в</a:t>
            </a:r>
            <a:r>
              <a:rPr lang="ru-RU" sz="2500" dirty="0"/>
              <a:t>) Никогда не возвращаюсь к старому, пусть </a:t>
            </a:r>
            <a:r>
              <a:rPr lang="ru-RU" sz="2500" dirty="0" smtClean="0"/>
              <a:t>висит</a:t>
            </a:r>
            <a:endParaRPr lang="ru-RU" sz="25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/>
              <a:t>г</a:t>
            </a:r>
            <a:r>
              <a:rPr lang="ru-RU" sz="2500" dirty="0" smtClean="0"/>
              <a:t>) </a:t>
            </a:r>
            <a:r>
              <a:rPr lang="ru-RU" sz="2500" dirty="0"/>
              <a:t>Считаю, что работодателю не должно быть до этого </a:t>
            </a:r>
            <a:r>
              <a:rPr lang="ru-RU" sz="2500" dirty="0" smtClean="0"/>
              <a:t>дела.</a:t>
            </a:r>
            <a:endParaRPr lang="ru-RU" sz="2500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692696"/>
            <a:ext cx="7560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ПРОВЕРИМ СВОЮ ЦИФРОВУЮ ГИГИЕНУ</a:t>
            </a:r>
            <a:endParaRPr lang="ru-RU" sz="3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34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81071"/>
            <a:ext cx="81369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ЧТО ВХОДИТ В АРХИВ ДАННЫХ  ВК?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/>
              <a:t>Ваш </a:t>
            </a:r>
            <a:r>
              <a:rPr lang="ru-RU" b="1" dirty="0"/>
              <a:t>профиль:</a:t>
            </a:r>
            <a:r>
              <a:rPr lang="ru-RU" dirty="0"/>
              <a:t> Основная информация, которую вы указали.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/>
              <a:t>Друзья и подписчики:</a:t>
            </a:r>
            <a:r>
              <a:rPr lang="ru-RU" dirty="0"/>
              <a:t> Полный список.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/>
              <a:t>Переписки:</a:t>
            </a:r>
            <a:r>
              <a:rPr lang="ru-RU" dirty="0"/>
              <a:t> Все ваши сообщения (можно просмотреть диалоги).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/>
              <a:t>Фотографии и видео:</a:t>
            </a:r>
            <a:r>
              <a:rPr lang="ru-RU" dirty="0"/>
              <a:t> Все ваши </a:t>
            </a:r>
            <a:r>
              <a:rPr lang="ru-RU" dirty="0" err="1"/>
              <a:t>медиафайлы</a:t>
            </a:r>
            <a:r>
              <a:rPr lang="ru-RU" dirty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/>
              <a:t>Стена:</a:t>
            </a:r>
            <a:r>
              <a:rPr lang="ru-RU" dirty="0"/>
              <a:t> Все ваши посты, включая скрытые и </a:t>
            </a:r>
            <a:r>
              <a:rPr lang="ru-RU" dirty="0" err="1"/>
              <a:t>удаленные</a:t>
            </a:r>
            <a:r>
              <a:rPr lang="ru-RU" dirty="0"/>
              <a:t> 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/>
              <a:t>Группы </a:t>
            </a:r>
            <a:r>
              <a:rPr lang="ru-RU" b="1" dirty="0"/>
              <a:t>и встречи:</a:t>
            </a:r>
            <a:r>
              <a:rPr lang="ru-RU" dirty="0"/>
              <a:t> Список всех ваших подписок.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/>
              <a:t>Закладки и </a:t>
            </a:r>
            <a:r>
              <a:rPr lang="ru-RU" b="1" dirty="0" smtClean="0"/>
              <a:t>скрытые </a:t>
            </a:r>
            <a:r>
              <a:rPr lang="ru-RU" b="1" dirty="0"/>
              <a:t>новости.</a:t>
            </a:r>
            <a:endParaRPr lang="ru-RU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/>
              <a:t>Поисковые запросы:</a:t>
            </a:r>
            <a:r>
              <a:rPr lang="ru-RU" dirty="0"/>
              <a:t> Что вы искали внутри ВК.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/>
              <a:t>Музыка:</a:t>
            </a:r>
            <a:r>
              <a:rPr lang="ru-RU" dirty="0"/>
              <a:t> Ваши </a:t>
            </a:r>
            <a:r>
              <a:rPr lang="ru-RU" dirty="0" err="1"/>
              <a:t>плейлисты</a:t>
            </a:r>
            <a:r>
              <a:rPr lang="ru-RU" dirty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/>
              <a:t>Подарки.</a:t>
            </a:r>
            <a:endParaRPr lang="ru-RU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/>
              <a:t>Метаданные</a:t>
            </a:r>
            <a:r>
              <a:rPr lang="ru-RU" b="1" dirty="0"/>
              <a:t>:</a:t>
            </a:r>
            <a:endParaRPr lang="ru-RU" dirty="0"/>
          </a:p>
          <a:p>
            <a:pPr lvl="1"/>
            <a:r>
              <a:rPr lang="ru-RU" b="1" dirty="0"/>
              <a:t>История входов:</a:t>
            </a:r>
            <a:r>
              <a:rPr lang="ru-RU" dirty="0"/>
              <a:t> Дата, время, IP-адрес, тип браузера и устройство, с которого вы заходили.</a:t>
            </a:r>
          </a:p>
          <a:p>
            <a:pPr lvl="1"/>
            <a:r>
              <a:rPr lang="ru-RU" b="1" dirty="0"/>
              <a:t>История действий:</a:t>
            </a:r>
            <a:r>
              <a:rPr lang="ru-RU" dirty="0"/>
              <a:t> Лог всех значимых событий (смена пароля, привязка телефона и т.д.).</a:t>
            </a:r>
          </a:p>
          <a:p>
            <a:pPr lvl="1"/>
            <a:r>
              <a:rPr lang="ru-RU" b="1" dirty="0"/>
              <a:t>Приложения,</a:t>
            </a:r>
            <a:r>
              <a:rPr lang="ru-RU" dirty="0"/>
              <a:t> которым вы дали доступ к аккаунту.</a:t>
            </a:r>
          </a:p>
        </p:txBody>
      </p:sp>
    </p:spTree>
    <p:extLst>
      <p:ext uri="{BB962C8B-B14F-4D97-AF65-F5344CB8AC3E}">
        <p14:creationId xmlns:p14="http://schemas.microsoft.com/office/powerpoint/2010/main" val="20177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7632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АЛГОРИТМ ЗАПРОСА АРХИВА ДАННЫХ ВК </a:t>
            </a:r>
          </a:p>
          <a:p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 КОМПЬЮТЕРА:</a:t>
            </a:r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Навести </a:t>
            </a:r>
            <a:r>
              <a:rPr lang="ru-RU" dirty="0"/>
              <a:t>курсор на ссылку «Ещё» </a:t>
            </a:r>
            <a:r>
              <a:rPr lang="ru-RU" dirty="0" smtClean="0"/>
              <a:t> - «</a:t>
            </a:r>
            <a:r>
              <a:rPr lang="ru-RU" dirty="0"/>
              <a:t>Защита данных».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Перейти во вкладку «Порядок управления данными».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Пролистать страницу вниз до кнопки «Запросить архив» и нажать на неё.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Выбрать и </a:t>
            </a:r>
            <a:r>
              <a:rPr lang="ru-RU" dirty="0" smtClean="0"/>
              <a:t>отметить галочкой, </a:t>
            </a:r>
            <a:r>
              <a:rPr lang="ru-RU" dirty="0"/>
              <a:t>какую информацию нужно собрать. </a:t>
            </a:r>
            <a:r>
              <a:rPr lang="ru-RU" dirty="0" smtClean="0"/>
              <a:t>Кликнуть </a:t>
            </a:r>
            <a:r>
              <a:rPr lang="ru-RU" dirty="0"/>
              <a:t>на «Отправить запрос</a:t>
            </a:r>
            <a:r>
              <a:rPr lang="ru-RU" dirty="0" smtClean="0"/>
              <a:t>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Подтвердить </a:t>
            </a:r>
            <a:r>
              <a:rPr lang="ru-RU" dirty="0"/>
              <a:t>действие вводом пароля.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3212976"/>
            <a:ext cx="78488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ИЗ ПРИЛОЖЕНИЯ: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Нажать </a:t>
            </a:r>
            <a:r>
              <a:rPr lang="ru-RU" dirty="0"/>
              <a:t>на троеточие в правом верхнем углу -</a:t>
            </a:r>
            <a:r>
              <a:rPr lang="ru-RU" dirty="0" smtClean="0"/>
              <a:t> «</a:t>
            </a:r>
            <a:r>
              <a:rPr lang="ru-RU" dirty="0"/>
              <a:t>Настройки».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«</a:t>
            </a:r>
            <a:r>
              <a:rPr lang="ru-RU" dirty="0"/>
              <a:t>О приложении».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«</a:t>
            </a:r>
            <a:r>
              <a:rPr lang="ru-RU" dirty="0"/>
              <a:t>Защита данных».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Пролистать открывшуюся страницу вниз или сразу перейти в раздел «Порядок управления данными».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Нажать на кнопку «Запросить архив», подтвердить действие и ждать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142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22809" y="2060848"/>
            <a:ext cx="655272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500" b="1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внимание!</a:t>
            </a:r>
            <a:endParaRPr lang="ru-RU" sz="55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58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612083"/>
            <a:ext cx="74888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Цифровой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след</a:t>
            </a:r>
            <a:r>
              <a:rPr lang="ru-RU" sz="2400" dirty="0"/>
              <a:t> — это все данные, которые мы сознательно или неосознанно оставляем в интернете. </a:t>
            </a:r>
            <a:endParaRPr lang="ru-RU" sz="2400" dirty="0" smtClean="0"/>
          </a:p>
          <a:p>
            <a:endParaRPr lang="ru-RU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 smtClean="0"/>
              <a:t>Публикации</a:t>
            </a:r>
            <a:r>
              <a:rPr lang="ru-RU" sz="2400" dirty="0"/>
              <a:t>, комментарии, лайки.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/>
              <a:t>Отметки на фотографиях и </a:t>
            </a:r>
            <a:r>
              <a:rPr lang="ru-RU" sz="2400" dirty="0" err="1"/>
              <a:t>геолокации</a:t>
            </a:r>
            <a:r>
              <a:rPr lang="ru-RU" sz="2400" dirty="0"/>
              <a:t>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/>
              <a:t>Вступление в группы и подписки.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dirty="0"/>
              <a:t>История поисковых запросов.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5579" y="548680"/>
            <a:ext cx="705678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ЧТО ТАКОЕ ЦИФРОВОЙ СЛЕД И ПОЧЕМУ ОН ВАЖЕН?</a:t>
            </a:r>
            <a:endParaRPr lang="ru-RU" sz="30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7605" y="4597333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Активный </a:t>
            </a:r>
            <a:r>
              <a:rPr lang="ru-RU" b="1" dirty="0" smtClean="0"/>
              <a:t>- </a:t>
            </a:r>
            <a:r>
              <a:rPr lang="ru-RU" dirty="0" smtClean="0"/>
              <a:t>мы </a:t>
            </a:r>
            <a:r>
              <a:rPr lang="ru-RU" dirty="0"/>
              <a:t>оставляем </a:t>
            </a:r>
            <a:r>
              <a:rPr lang="ru-RU" dirty="0" smtClean="0"/>
              <a:t>намеренно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23994" y="4509120"/>
            <a:ext cx="32043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Пассивный</a:t>
            </a:r>
            <a:r>
              <a:rPr lang="ru-RU" b="1" dirty="0" smtClean="0"/>
              <a:t> - </a:t>
            </a:r>
            <a:r>
              <a:rPr lang="ru-RU" dirty="0" smtClean="0"/>
              <a:t>собирается </a:t>
            </a:r>
            <a:r>
              <a:rPr lang="ru-RU" dirty="0"/>
              <a:t>о нас без нашего прямого </a:t>
            </a:r>
            <a:r>
              <a:rPr lang="ru-RU" dirty="0" smtClean="0"/>
              <a:t>участия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788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48680"/>
            <a:ext cx="72008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</a:rPr>
              <a:t>ЧТО ЗНАЕТ О НАС ИНТЕРНЕТ?</a:t>
            </a:r>
            <a:endParaRPr lang="ru-RU" sz="35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196752"/>
            <a:ext cx="7200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Метаданные о ваших </a:t>
            </a:r>
            <a:r>
              <a:rPr lang="ru-RU" dirty="0" smtClean="0"/>
              <a:t>коммуникациях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Данные о поведении в интернете (самое ценное для рекламы).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Данные о местоположении (</a:t>
            </a:r>
            <a:r>
              <a:rPr lang="ru-RU" dirty="0" err="1"/>
              <a:t>Геолокация</a:t>
            </a:r>
            <a:r>
              <a:rPr lang="ru-RU" dirty="0"/>
              <a:t>).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/>
              <a:t>Данные об устройствах («Цифровой отпечаток» браузера</a:t>
            </a:r>
            <a:r>
              <a:rPr lang="ru-RU" dirty="0" smtClean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Данные от третьих сторон.</a:t>
            </a:r>
          </a:p>
          <a:p>
            <a:pPr lvl="0"/>
            <a:endParaRPr lang="ru-RU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06143" y="4426374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Манипуляция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Мошенничество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err="1" smtClean="0"/>
              <a:t>Дискриминаяция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Утечка данных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3270340" y="3140968"/>
            <a:ext cx="1584176" cy="1105205"/>
          </a:xfrm>
          <a:prstGeom prst="down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23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1032" y="862095"/>
            <a:ext cx="75014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ЦИФРОВОЙ СЛЕД = ЦИФРОВАЯ РЕПУТАЦИЯ</a:t>
            </a:r>
            <a:endParaRPr lang="ru-RU" sz="3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3601" y="1700808"/>
            <a:ext cx="655272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Потенциальные </a:t>
            </a:r>
            <a:r>
              <a:rPr lang="ru-RU" sz="2500" dirty="0"/>
              <a:t>работодатели </a:t>
            </a:r>
            <a:endParaRPr lang="ru-RU" sz="25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2500" dirty="0" err="1"/>
              <a:t>Приемные</a:t>
            </a:r>
            <a:r>
              <a:rPr lang="ru-RU" sz="2500" dirty="0"/>
              <a:t> комиссии </a:t>
            </a:r>
            <a:r>
              <a:rPr lang="ru-RU" sz="2500" dirty="0" smtClean="0"/>
              <a:t>вузов</a:t>
            </a:r>
            <a:endParaRPr lang="ru-RU" sz="25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/>
              <a:t>Коллеги, </a:t>
            </a:r>
            <a:r>
              <a:rPr lang="ru-RU" sz="2500" dirty="0" err="1"/>
              <a:t>партнеры</a:t>
            </a:r>
            <a:r>
              <a:rPr lang="ru-RU" sz="2500" dirty="0"/>
              <a:t>, родители </a:t>
            </a:r>
            <a:r>
              <a:rPr lang="ru-RU" sz="2500" dirty="0" smtClean="0"/>
              <a:t>учеников</a:t>
            </a:r>
            <a:endParaRPr lang="ru-RU" sz="25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Мошенники</a:t>
            </a:r>
            <a:endParaRPr lang="ru-RU" sz="2500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12982" y="4841782"/>
            <a:ext cx="69939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>
                <a:solidFill>
                  <a:schemeClr val="accent1">
                    <a:lumMod val="50000"/>
                  </a:schemeClr>
                </a:solidFill>
              </a:rPr>
              <a:t>Личная страница как публичное резюме</a:t>
            </a:r>
            <a:endParaRPr lang="ru-RU" sz="3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3290592" y="3356992"/>
            <a:ext cx="1584176" cy="1105205"/>
          </a:xfrm>
          <a:prstGeom prst="down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54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908720"/>
            <a:ext cx="62646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1">
                    <a:lumMod val="50000"/>
                  </a:schemeClr>
                </a:solidFill>
              </a:rPr>
              <a:t>Цифровая гигиена — навык XXI века</a:t>
            </a:r>
            <a:endParaRPr lang="ru-RU" sz="3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844824"/>
            <a:ext cx="727280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500" dirty="0"/>
              <a:t>Аудит и регулярная «уборка». </a:t>
            </a:r>
            <a:endParaRPr lang="ru-RU" sz="2500" dirty="0" smtClean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Сегментация </a:t>
            </a:r>
            <a:r>
              <a:rPr lang="ru-RU" sz="2500" dirty="0"/>
              <a:t>аудитории</a:t>
            </a:r>
            <a:r>
              <a:rPr lang="ru-RU" sz="2500" dirty="0" smtClean="0"/>
              <a:t>. </a:t>
            </a:r>
            <a:r>
              <a:rPr lang="ru-RU" sz="2500" dirty="0"/>
              <a:t> </a:t>
            </a:r>
            <a:endParaRPr lang="ru-RU" sz="2500" dirty="0" smtClean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Осознанный контент</a:t>
            </a:r>
            <a:endParaRPr lang="ru-RU" sz="25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/>
              <a:t>Пароли и </a:t>
            </a:r>
            <a:r>
              <a:rPr lang="ru-RU" sz="2500" dirty="0" smtClean="0"/>
              <a:t>безопасность 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Критическое мышление</a:t>
            </a:r>
            <a:endParaRPr lang="ru-RU" sz="25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0" t="20462" r="41875" b="6368"/>
          <a:stretch/>
        </p:blipFill>
        <p:spPr bwMode="auto">
          <a:xfrm>
            <a:off x="5746245" y="1628801"/>
            <a:ext cx="3382526" cy="519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655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66967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</a:rPr>
              <a:t>БОРЬБА С ФЕЙКАМИ</a:t>
            </a:r>
            <a:endParaRPr lang="ru-RU" sz="3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484784"/>
            <a:ext cx="7776864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500" dirty="0" smtClean="0"/>
              <a:t>Остановитесь</a:t>
            </a:r>
            <a:r>
              <a:rPr lang="ru-RU" sz="2500" dirty="0"/>
              <a:t>. Не делитесь </a:t>
            </a:r>
            <a:r>
              <a:rPr lang="ru-RU" sz="2500" dirty="0" smtClean="0"/>
              <a:t>сразу.</a:t>
            </a:r>
          </a:p>
          <a:p>
            <a:pPr marL="457200" indent="-457200">
              <a:buAutoNum type="arabicPeriod"/>
            </a:pPr>
            <a:r>
              <a:rPr lang="ru-RU" sz="2500" dirty="0" smtClean="0"/>
              <a:t>Проверьте </a:t>
            </a:r>
            <a:r>
              <a:rPr lang="ru-RU" sz="2500" dirty="0"/>
              <a:t>источник </a:t>
            </a:r>
            <a:endParaRPr lang="ru-RU" sz="2500" dirty="0" smtClean="0"/>
          </a:p>
          <a:p>
            <a:pPr marL="457200" indent="-457200">
              <a:buAutoNum type="arabicPeriod"/>
            </a:pPr>
            <a:r>
              <a:rPr lang="ru-RU" sz="2500" dirty="0" smtClean="0"/>
              <a:t>Проанализируйте </a:t>
            </a:r>
            <a:r>
              <a:rPr lang="ru-RU" sz="2500" dirty="0"/>
              <a:t>сам контент</a:t>
            </a:r>
          </a:p>
          <a:p>
            <a:r>
              <a:rPr lang="ru-RU" sz="2500" dirty="0" smtClean="0"/>
              <a:t>4</a:t>
            </a:r>
            <a:r>
              <a:rPr lang="ru-RU" sz="2500" dirty="0"/>
              <a:t>. </a:t>
            </a:r>
            <a:r>
              <a:rPr lang="ru-RU" sz="2500" dirty="0" smtClean="0"/>
              <a:t>Посмотрите, что </a:t>
            </a:r>
            <a:r>
              <a:rPr lang="ru-RU" sz="2500" dirty="0"/>
              <a:t>пишут </a:t>
            </a:r>
            <a:r>
              <a:rPr lang="ru-RU" sz="2500" dirty="0" smtClean="0"/>
              <a:t>другие</a:t>
            </a:r>
            <a:r>
              <a:rPr lang="ru-RU" sz="2500" dirty="0"/>
              <a:t/>
            </a:r>
            <a:br>
              <a:rPr lang="ru-RU" sz="2500" dirty="0"/>
            </a:br>
            <a:r>
              <a:rPr lang="ru-RU" sz="2500" dirty="0" smtClean="0"/>
              <a:t>5</a:t>
            </a:r>
            <a:r>
              <a:rPr lang="ru-RU" sz="2500" dirty="0"/>
              <a:t>. Задайте главный вопрос: «Кому выгодно?»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39044" y="4872406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Сомневайтесь во всем и всегда!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3290592" y="3645024"/>
            <a:ext cx="1584176" cy="1105205"/>
          </a:xfrm>
          <a:prstGeom prst="down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0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66967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РОЛЬ НАСТАВНИКОВ</a:t>
            </a:r>
            <a:endParaRPr lang="ru-RU" sz="3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700808"/>
            <a:ext cx="66967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Объяснить </a:t>
            </a:r>
            <a:r>
              <a:rPr lang="ru-RU" sz="2500" dirty="0"/>
              <a:t>ценность личных </a:t>
            </a:r>
            <a:r>
              <a:rPr lang="ru-RU" sz="2500" dirty="0" smtClean="0"/>
              <a:t>данных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Научить </a:t>
            </a:r>
            <a:r>
              <a:rPr lang="ru-RU" sz="2500" dirty="0"/>
              <a:t>критическому </a:t>
            </a:r>
            <a:r>
              <a:rPr lang="ru-RU" sz="2500" dirty="0" smtClean="0"/>
              <a:t>мышлению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Создавать </a:t>
            </a:r>
            <a:r>
              <a:rPr lang="ru-RU" sz="2500" dirty="0"/>
              <a:t>позитивный </a:t>
            </a:r>
            <a:r>
              <a:rPr lang="ru-RU" sz="2500" dirty="0" smtClean="0"/>
              <a:t>контент</a:t>
            </a:r>
            <a:endParaRPr lang="ru-RU" sz="25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Подавать </a:t>
            </a:r>
            <a:r>
              <a:rPr lang="ru-RU" sz="2500" dirty="0"/>
              <a:t>личный </a:t>
            </a:r>
            <a:r>
              <a:rPr lang="ru-RU" sz="2500" dirty="0" smtClean="0"/>
              <a:t>пример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389511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628800"/>
            <a:ext cx="7416824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</a:rPr>
              <a:t>Вопрос </a:t>
            </a: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1: Настройки приватности</a:t>
            </a:r>
            <a:r>
              <a:rPr lang="ru-RU" sz="2500" dirty="0"/>
              <a:t/>
            </a:r>
            <a:br>
              <a:rPr lang="ru-RU" sz="2500" dirty="0"/>
            </a:br>
            <a:r>
              <a:rPr lang="ru-RU" sz="2500" i="1" dirty="0"/>
              <a:t>Как часто вы проверяете и обновляете настройки приватности в своих социальных сетях</a:t>
            </a:r>
            <a:r>
              <a:rPr lang="ru-RU" sz="2500" i="1" dirty="0" smtClean="0"/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500" dirty="0" smtClean="0"/>
              <a:t>а</a:t>
            </a:r>
            <a:r>
              <a:rPr lang="ru-RU" sz="2500" dirty="0"/>
              <a:t>) Регулярно, раз в 3-6 </a:t>
            </a:r>
            <a:r>
              <a:rPr lang="ru-RU" sz="2500" dirty="0" smtClean="0"/>
              <a:t>месяцев</a:t>
            </a:r>
            <a:endParaRPr lang="ru-RU" sz="25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2500" dirty="0" smtClean="0"/>
              <a:t>б</a:t>
            </a:r>
            <a:r>
              <a:rPr lang="ru-RU" sz="2500" dirty="0"/>
              <a:t>) Раз в год, если </a:t>
            </a:r>
            <a:r>
              <a:rPr lang="ru-RU" sz="2500" dirty="0" smtClean="0"/>
              <a:t>вспомню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500" dirty="0" smtClean="0"/>
              <a:t>в</a:t>
            </a:r>
            <a:r>
              <a:rPr lang="ru-RU" sz="2500" dirty="0"/>
              <a:t>) Никогда не заходил(а) в эти </a:t>
            </a:r>
            <a:r>
              <a:rPr lang="ru-RU" sz="2500" dirty="0" smtClean="0"/>
              <a:t>настройки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500" dirty="0" smtClean="0"/>
              <a:t>г</a:t>
            </a:r>
            <a:r>
              <a:rPr lang="ru-RU" sz="2500" dirty="0"/>
              <a:t>) Сразу выставил(а) когда-то и больше не менял(а)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692696"/>
            <a:ext cx="7560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ПРОВЕРИМ СВОЮ ЦИФРОВУЮ ГИГИЕНУ</a:t>
            </a:r>
            <a:endParaRPr lang="ru-RU" sz="3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628800"/>
            <a:ext cx="741682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Вопрос 2: </a:t>
            </a:r>
            <a:r>
              <a:rPr lang="ru-RU" sz="2500" b="1" dirty="0" err="1">
                <a:solidFill>
                  <a:schemeClr val="accent1">
                    <a:lumMod val="50000"/>
                  </a:schemeClr>
                </a:solidFill>
              </a:rPr>
              <a:t>Геолокация</a:t>
            </a:r>
            <a:r>
              <a:rPr lang="ru-RU" sz="25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5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500" i="1" dirty="0"/>
              <a:t>Вы публикуете фото с отдыха в реальном времени с отметкой места. </a:t>
            </a:r>
            <a:r>
              <a:rPr lang="ru-RU" sz="2500" i="1" dirty="0" smtClean="0"/>
              <a:t>Чем </a:t>
            </a:r>
            <a:r>
              <a:rPr lang="ru-RU" sz="2500" i="1" dirty="0"/>
              <a:t>вы </a:t>
            </a:r>
            <a:r>
              <a:rPr lang="ru-RU" sz="2500" i="1" dirty="0" smtClean="0"/>
              <a:t>рискуете?</a:t>
            </a:r>
            <a:endParaRPr lang="ru-RU" sz="25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а</a:t>
            </a:r>
            <a:r>
              <a:rPr lang="ru-RU" sz="2500" dirty="0"/>
              <a:t>) Ничего страшного, все так </a:t>
            </a:r>
            <a:r>
              <a:rPr lang="ru-RU" sz="2500" dirty="0" smtClean="0"/>
              <a:t>делают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б</a:t>
            </a:r>
            <a:r>
              <a:rPr lang="ru-RU" sz="2500" dirty="0"/>
              <a:t>) Мои подписчики порадуются за </a:t>
            </a:r>
            <a:r>
              <a:rPr lang="ru-RU" sz="2500" dirty="0" smtClean="0"/>
              <a:t>меня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в</a:t>
            </a:r>
            <a:r>
              <a:rPr lang="ru-RU" sz="2500" dirty="0"/>
              <a:t>) Даю информацию о </a:t>
            </a:r>
            <a:r>
              <a:rPr lang="ru-RU" sz="2500" dirty="0" err="1"/>
              <a:t>своем</a:t>
            </a:r>
            <a:r>
              <a:rPr lang="ru-RU" sz="2500" dirty="0"/>
              <a:t> отсутствии дома и распорядке </a:t>
            </a:r>
            <a:r>
              <a:rPr lang="ru-RU" sz="2500" dirty="0" smtClean="0"/>
              <a:t>дня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500" dirty="0" smtClean="0"/>
              <a:t>г</a:t>
            </a:r>
            <a:r>
              <a:rPr lang="ru-RU" sz="2500" dirty="0"/>
              <a:t>) Мой аккаунт могут взломать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692696"/>
            <a:ext cx="7560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1">
                    <a:lumMod val="50000"/>
                  </a:schemeClr>
                </a:solidFill>
              </a:rPr>
              <a:t>ПРОВЕРИМ СВОЮ ЦИФРОВУЮ ГИГИЕНУ</a:t>
            </a:r>
            <a:endParaRPr lang="ru-RU" sz="3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31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310</Words>
  <Application>Microsoft Office PowerPoint</Application>
  <PresentationFormat>Экран (4:3)</PresentationFormat>
  <Paragraphs>104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19</cp:revision>
  <dcterms:created xsi:type="dcterms:W3CDTF">2025-10-23T08:35:00Z</dcterms:created>
  <dcterms:modified xsi:type="dcterms:W3CDTF">2026-02-19T03:33:20Z</dcterms:modified>
</cp:coreProperties>
</file>