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5" r:id="rId3"/>
    <p:sldId id="263" r:id="rId4"/>
    <p:sldId id="264" r:id="rId5"/>
    <p:sldId id="266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48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2143116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/>
              <a:t>Правовой аспект </a:t>
            </a:r>
            <a:br>
              <a:rPr lang="ru-RU" sz="5400" b="1" dirty="0" smtClean="0"/>
            </a:br>
            <a:r>
              <a:rPr lang="ru-RU" sz="5400" b="1" dirty="0" err="1" smtClean="0"/>
              <a:t>интернет-безопасности</a:t>
            </a:r>
            <a:endParaRPr lang="ru-RU" sz="5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4214818"/>
            <a:ext cx="7406640" cy="857256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smtClean="0"/>
              <a:t>Неделя безопасного Интернета</a:t>
            </a:r>
            <a:endParaRPr lang="ru-RU" sz="40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1214414" y="214290"/>
            <a:ext cx="75009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/>
                </a:solidFill>
              </a:rPr>
              <a:t>МАУК «</a:t>
            </a:r>
            <a:r>
              <a:rPr lang="ru-RU" sz="2000" dirty="0" err="1" smtClean="0">
                <a:solidFill>
                  <a:schemeClr val="tx2"/>
                </a:solidFill>
              </a:rPr>
              <a:t>Межпоселенческая</a:t>
            </a:r>
            <a:r>
              <a:rPr lang="ru-RU" sz="2000" dirty="0" smtClean="0">
                <a:solidFill>
                  <a:schemeClr val="tx2"/>
                </a:solidFill>
              </a:rPr>
              <a:t> центральная библиотека </a:t>
            </a:r>
          </a:p>
          <a:p>
            <a:pPr algn="ctr"/>
            <a:r>
              <a:rPr lang="ru-RU" sz="2000" dirty="0" err="1" smtClean="0">
                <a:solidFill>
                  <a:schemeClr val="tx2"/>
                </a:solidFill>
              </a:rPr>
              <a:t>Очерского</a:t>
            </a:r>
            <a:r>
              <a:rPr lang="ru-RU" sz="2000" dirty="0" smtClean="0">
                <a:solidFill>
                  <a:schemeClr val="tx2"/>
                </a:solidFill>
              </a:rPr>
              <a:t> муниципального района»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</a:rPr>
              <a:t>Информационно-правовой центр</a:t>
            </a:r>
            <a:endParaRPr lang="ru-RU" sz="2000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43240" y="5929330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/>
                </a:solidFill>
              </a:rPr>
              <a:t>Очер, 2016</a:t>
            </a:r>
            <a:endParaRPr lang="ru-RU" sz="20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7712394" cy="1143000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 smtClean="0"/>
              <a:t>Нормативно-правовая база, </a:t>
            </a:r>
            <a:br>
              <a:rPr lang="ru-RU" sz="2500" b="1" dirty="0" smtClean="0"/>
            </a:br>
            <a:r>
              <a:rPr lang="ru-RU" sz="2500" b="1" dirty="0" smtClean="0"/>
              <a:t>гарантирующая свободный доступ к информации</a:t>
            </a:r>
            <a:endParaRPr lang="ru-RU" sz="25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214422"/>
            <a:ext cx="7719274" cy="5643578"/>
          </a:xfrm>
        </p:spPr>
        <p:txBody>
          <a:bodyPr>
            <a:normAutofit fontScale="62500" lnSpcReduction="20000"/>
          </a:bodyPr>
          <a:lstStyle/>
          <a:p>
            <a:pPr lvl="0">
              <a:buNone/>
            </a:pPr>
            <a:r>
              <a:rPr lang="ru-RU" sz="3800" b="1" dirty="0" smtClean="0"/>
              <a:t>Конституция РФ </a:t>
            </a:r>
          </a:p>
          <a:p>
            <a:pPr marL="0" lvl="0" indent="0" algn="just">
              <a:buNone/>
            </a:pPr>
            <a:r>
              <a:rPr lang="ru-RU" sz="3500" b="1" dirty="0" smtClean="0"/>
              <a:t>Ст. 29 п. 4:</a:t>
            </a:r>
            <a:r>
              <a:rPr lang="ru-RU" sz="3500" dirty="0" smtClean="0"/>
              <a:t> </a:t>
            </a:r>
            <a:r>
              <a:rPr lang="ru-RU" sz="3500" i="1" dirty="0" smtClean="0"/>
              <a:t>Каждый имеет право свободно искать, получать, передавать, производить и распространять информацию любым законным способом.</a:t>
            </a:r>
          </a:p>
          <a:p>
            <a:pPr lvl="0">
              <a:buFont typeface="Wingdings" pitchFamily="2" charset="2"/>
              <a:buChar char="q"/>
            </a:pPr>
            <a:endParaRPr lang="ru-RU" sz="1000" i="1" dirty="0" smtClean="0"/>
          </a:p>
          <a:p>
            <a:pPr lvl="0">
              <a:lnSpc>
                <a:spcPct val="90000"/>
              </a:lnSpc>
              <a:buNone/>
            </a:pPr>
            <a:r>
              <a:rPr lang="ru-RU" sz="3800" b="1" dirty="0" smtClean="0"/>
              <a:t>ФЗ № 24 "Об информации, информатизации и защите информации"</a:t>
            </a:r>
            <a:r>
              <a:rPr lang="ru-RU" sz="3800" dirty="0" smtClean="0"/>
              <a:t> </a:t>
            </a:r>
          </a:p>
          <a:p>
            <a:pPr marL="0" lvl="0" indent="0" algn="just">
              <a:buNone/>
            </a:pPr>
            <a:r>
              <a:rPr lang="ru-RU" sz="3500" i="1" dirty="0" smtClean="0"/>
              <a:t>регулирует отношения, возникающие при формировании и использовании информационных ресурсов на основе создания, сбора, обработки, накопления, хранения, поиска, распространения и предоставления потребителю документированной информации.</a:t>
            </a:r>
          </a:p>
          <a:p>
            <a:pPr lvl="0">
              <a:buFont typeface="Wingdings" pitchFamily="2" charset="2"/>
              <a:buChar char="q"/>
            </a:pPr>
            <a:endParaRPr lang="ru-RU" sz="1000" i="1" dirty="0" smtClean="0"/>
          </a:p>
          <a:p>
            <a:pPr lvl="0">
              <a:buNone/>
            </a:pPr>
            <a:r>
              <a:rPr lang="ru-RU" sz="3800" b="1" dirty="0" smtClean="0"/>
              <a:t>ФЗ  № 78 "О библиотечном деле"</a:t>
            </a:r>
            <a:endParaRPr lang="ru-RU" sz="3800" dirty="0" smtClean="0"/>
          </a:p>
          <a:p>
            <a:pPr marL="0" lvl="0" indent="0" algn="just">
              <a:buNone/>
            </a:pPr>
            <a:r>
              <a:rPr lang="ru-RU" sz="3500" i="1" dirty="0" smtClean="0"/>
              <a:t>является правовой базой сохранения и развития библиотечного дела в Российской Федерации. Он устанавливает принципы деятельности библиотек, гарантирующие права человека на свободный доступ к информации.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647836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Международные акты</a:t>
            </a:r>
            <a:endParaRPr lang="ru-RU" sz="4000" b="1" dirty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214414" y="1000109"/>
            <a:ext cx="771530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04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Всеобщая декларация прав человека </a:t>
            </a:r>
          </a:p>
          <a:p>
            <a:pPr lvl="0" indent="90488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(принята </a:t>
            </a:r>
            <a:r>
              <a:rPr lang="ru-RU" sz="2000" i="1" dirty="0" smtClean="0">
                <a:ea typeface="Times New Roman" pitchFamily="18" charset="0"/>
                <a:cs typeface="Arial" pitchFamily="34" charset="0"/>
              </a:rPr>
              <a:t>10.12.1948 года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Генеральной Ассамблеей ООН)</a:t>
            </a:r>
          </a:p>
          <a:p>
            <a:pPr marL="0" marR="0" lvl="0" indent="904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kumimoji="0" lang="ru-RU" sz="1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Статья 19: </a:t>
            </a:r>
            <a:r>
              <a:rPr kumimoji="0" 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Каждый человек имеет право на свободу убеждений и на свободное выражение их; это право включает свободу беспрепятственно придерживаться своих убеждений и свободу искать, получать и распространять информацию и идеи любыми средствами и независимо от государственных границ.</a:t>
            </a:r>
          </a:p>
          <a:p>
            <a:pPr marL="0" marR="0" lvl="0" indent="904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904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Конвенция ООН о правах ребенка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904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(принята 20.11.1989 года Генеральная Ассамблея ООН) </a:t>
            </a:r>
          </a:p>
          <a:p>
            <a:pPr marL="0" marR="0" lvl="0" indent="904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kumimoji="0" lang="ru-RU" sz="1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Статья 13:</a:t>
            </a:r>
            <a:r>
              <a:rPr kumimoji="0" lang="ru-RU" sz="22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Ребёнок имеет право свободно выражать свое мнение, получать и передавать информацию, если только это не вредит другим людям, не нарушает государственную безопасность и общественный порядок.</a:t>
            </a:r>
            <a:endParaRPr kumimoji="0" lang="ru-RU" sz="2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42852"/>
            <a:ext cx="7719274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Нормативно-правовая база, обеспечивающая информационную безопасность граждан РФ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9274" cy="57674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ФЗ № 124 "Об основных гарантиях прав ребенка в Российской Федерации" </a:t>
            </a:r>
          </a:p>
          <a:p>
            <a:pPr marL="0" indent="0" algn="just">
              <a:buNone/>
            </a:pPr>
            <a:r>
              <a:rPr lang="ru-RU" sz="2200" b="1" i="1" dirty="0" smtClean="0"/>
              <a:t>Ст. 14. </a:t>
            </a:r>
            <a:r>
              <a:rPr lang="ru-RU" sz="2200" i="1" dirty="0" smtClean="0"/>
              <a:t>Защита ребенка от информации, пропаганды и агитации, наносящих вред его здоровью, нравственному и духовному развитию</a:t>
            </a:r>
          </a:p>
          <a:p>
            <a:pPr marL="0" indent="0">
              <a:buNone/>
            </a:pPr>
            <a:endParaRPr lang="ru-RU" sz="800" i="1" dirty="0" smtClean="0"/>
          </a:p>
          <a:p>
            <a:pPr marL="0" indent="0">
              <a:buNone/>
            </a:pPr>
            <a:r>
              <a:rPr lang="ru-RU" sz="2400" b="1" dirty="0" smtClean="0"/>
              <a:t>ФЗ № 436 "О защите детей от информации, причиняющей вред их здоровью и развитию"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200" i="1" dirty="0" smtClean="0"/>
              <a:t>устанавливает правила </a:t>
            </a:r>
            <a:r>
              <a:rPr lang="ru-RU" sz="2200" i="1" dirty="0" err="1" smtClean="0"/>
              <a:t>медиабезопасности</a:t>
            </a:r>
            <a:r>
              <a:rPr lang="ru-RU" sz="2200" i="1" dirty="0" smtClean="0"/>
              <a:t> при обороте на территории РФ печатной, аудиовизуальной продукции на любых видах носителей, программ для компьютеров и баз данных СМИ, а также информации, размещаемой в телекоммуникационных сетях и сетях подвижной радиотелефонной связи.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7719274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err="1" smtClean="0"/>
              <a:t>Контент-фильтрация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447800"/>
            <a:ext cx="7572428" cy="4981596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b="1" dirty="0" err="1" smtClean="0"/>
              <a:t>Контент-фильтр</a:t>
            </a:r>
            <a:r>
              <a:rPr lang="ru-RU" sz="2400" b="1" dirty="0" smtClean="0"/>
              <a:t>, или программа ограничения </a:t>
            </a:r>
            <a:r>
              <a:rPr lang="ru-RU" sz="2400" b="1" dirty="0" err="1" smtClean="0"/>
              <a:t>веб-контента</a:t>
            </a:r>
            <a:r>
              <a:rPr lang="ru-RU" sz="2400" b="1" dirty="0" smtClean="0"/>
              <a:t> </a:t>
            </a:r>
            <a:r>
              <a:rPr lang="ru-RU" sz="2400" dirty="0" smtClean="0"/>
              <a:t>— </a:t>
            </a:r>
            <a:r>
              <a:rPr lang="ru-RU" sz="2400" i="1" dirty="0" smtClean="0"/>
              <a:t>устройство или программное обеспечение для фильтрации сайтов по их содержимому, не позволяющее получить доступ к определённым сайтам или услугам сети Интернет. Система позволяет блокировать </a:t>
            </a:r>
            <a:r>
              <a:rPr lang="ru-RU" sz="2400" i="1" dirty="0" err="1" smtClean="0"/>
              <a:t>веб-сайты</a:t>
            </a:r>
            <a:r>
              <a:rPr lang="ru-RU" sz="2400" i="1" dirty="0" smtClean="0"/>
              <a:t> с содержимым, не предназначенным для просмотра. 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400" i="1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i="1" dirty="0" smtClean="0"/>
              <a:t>Целью таких устройств является ограничение доступа для детей и подростков в сети Интернет в учебных заведениях, библиотеках, а также игровых клубах и интернет-кафе. </a:t>
            </a:r>
            <a:endParaRPr lang="ru-RU" sz="2400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61</TotalTime>
  <Words>396</Words>
  <PresentationFormat>Экран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Солнцестояние</vt:lpstr>
      <vt:lpstr>Правовой аспект  интернет-безопасности</vt:lpstr>
      <vt:lpstr>Нормативно-правовая база,  гарантирующая свободный доступ к информации</vt:lpstr>
      <vt:lpstr>Международные акты</vt:lpstr>
      <vt:lpstr>Нормативно-правовая база, обеспечивающая информационную безопасность граждан РФ</vt:lpstr>
      <vt:lpstr>Контент-фильтрация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Правовой аспект  интернет-безопасности</dc:title>
  <dc:creator>User</dc:creator>
  <cp:lastModifiedBy>User</cp:lastModifiedBy>
  <cp:revision>8</cp:revision>
  <dcterms:created xsi:type="dcterms:W3CDTF">2016-02-04T09:25:48Z</dcterms:created>
  <dcterms:modified xsi:type="dcterms:W3CDTF">2016-02-05T04:02:09Z</dcterms:modified>
</cp:coreProperties>
</file>