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  <p:sldId id="264" r:id="rId10"/>
    <p:sldId id="265" r:id="rId11"/>
    <p:sldId id="267" r:id="rId12"/>
    <p:sldId id="266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91" y="12556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5621" y="579234"/>
            <a:ext cx="878497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kern="0" dirty="0">
                <a:ln w="28575">
                  <a:solidFill>
                    <a:srgbClr val="800080"/>
                  </a:solidFill>
                </a:ln>
                <a:solidFill>
                  <a:srgbClr val="FF0000"/>
                </a:solidFill>
                <a:effectLst>
                  <a:glow rad="292100">
                    <a:prstClr val="white">
                      <a:lumMod val="95000"/>
                    </a:prst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Креативные формы массовых мероприятий в детской библиотеки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940151" y="4725144"/>
            <a:ext cx="290192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kern="0" dirty="0">
                <a:ln w="28575">
                  <a:solidFill>
                    <a:srgbClr val="800080"/>
                  </a:solidFill>
                </a:ln>
                <a:solidFill>
                  <a:srgbClr val="FF0000"/>
                </a:solidFill>
                <a:effectLst>
                  <a:glow rad="292100">
                    <a:prstClr val="white">
                      <a:lumMod val="95000"/>
                    </a:prst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Доклад подготовила </a:t>
            </a:r>
            <a:r>
              <a:rPr lang="ru-RU" sz="2400" b="1" kern="0" dirty="0" smtClean="0">
                <a:ln w="28575">
                  <a:solidFill>
                    <a:srgbClr val="800080"/>
                  </a:solidFill>
                </a:ln>
                <a:solidFill>
                  <a:srgbClr val="FF0000"/>
                </a:solidFill>
                <a:effectLst>
                  <a:glow rad="292100">
                    <a:prstClr val="white">
                      <a:lumMod val="95000"/>
                    </a:prst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Антонова </a:t>
            </a:r>
            <a:r>
              <a:rPr lang="ru-RU" sz="2400" b="1" kern="0" dirty="0">
                <a:ln w="28575">
                  <a:solidFill>
                    <a:srgbClr val="800080"/>
                  </a:solidFill>
                </a:ln>
                <a:solidFill>
                  <a:srgbClr val="FF0000"/>
                </a:solidFill>
                <a:effectLst>
                  <a:glow rad="292100">
                    <a:prstClr val="white">
                      <a:lumMod val="95000"/>
                    </a:prst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А.Ю. </a:t>
            </a:r>
            <a:endParaRPr lang="ru-RU" sz="2400" b="1" kern="0" dirty="0" smtClean="0">
              <a:ln w="28575">
                <a:solidFill>
                  <a:srgbClr val="800080"/>
                </a:solidFill>
              </a:ln>
              <a:solidFill>
                <a:srgbClr val="FF0000"/>
              </a:solidFill>
              <a:effectLst>
                <a:glow rad="292100">
                  <a:prstClr val="white">
                    <a:lumMod val="95000"/>
                  </a:prst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algn="r"/>
            <a:r>
              <a:rPr lang="ru-RU" sz="2400" b="1" kern="0" dirty="0" smtClean="0">
                <a:ln w="28575">
                  <a:solidFill>
                    <a:srgbClr val="800080"/>
                  </a:solidFill>
                </a:ln>
                <a:solidFill>
                  <a:srgbClr val="FF0000"/>
                </a:solidFill>
                <a:effectLst>
                  <a:glow rad="292100">
                    <a:prstClr val="white">
                      <a:lumMod val="95000"/>
                    </a:prst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зав </a:t>
            </a:r>
            <a:r>
              <a:rPr lang="ru-RU" sz="2400" b="1" kern="0" dirty="0">
                <a:ln w="28575">
                  <a:solidFill>
                    <a:srgbClr val="800080"/>
                  </a:solidFill>
                </a:ln>
                <a:solidFill>
                  <a:srgbClr val="FF0000"/>
                </a:solidFill>
                <a:effectLst>
                  <a:glow rad="292100">
                    <a:prstClr val="white">
                      <a:lumMod val="95000"/>
                    </a:prst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отелом обслуживания </a:t>
            </a:r>
            <a:endParaRPr lang="ru-RU" sz="2400" b="1" kern="0" dirty="0">
              <a:ln w="28575">
                <a:solidFill>
                  <a:srgbClr val="800080"/>
                </a:solidFill>
              </a:ln>
              <a:solidFill>
                <a:srgbClr val="FF0000"/>
              </a:solidFill>
              <a:effectLst>
                <a:glow rad="292100">
                  <a:prstClr val="white">
                    <a:lumMod val="95000"/>
                  </a:prst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64462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2" y="8230"/>
            <a:ext cx="9130148" cy="684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51520" y="476672"/>
            <a:ext cx="8712968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kern="0" dirty="0">
                <a:ln w="28575">
                  <a:solidFill>
                    <a:srgbClr val="800080"/>
                  </a:solidFill>
                </a:ln>
                <a:solidFill>
                  <a:srgbClr val="FF0000"/>
                </a:solidFill>
                <a:effectLst>
                  <a:glow rad="292100">
                    <a:prstClr val="white">
                      <a:lumMod val="95000"/>
                    </a:prst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Массовая работа в детской библиотеке имеет свои особенности: </a:t>
            </a:r>
          </a:p>
          <a:p>
            <a:pPr algn="ctr"/>
            <a:endParaRPr lang="ru-RU" sz="3300" b="1" kern="0" dirty="0" smtClean="0">
              <a:ln w="11430"/>
              <a:solidFill>
                <a:srgbClr val="0060A8"/>
              </a:solidFill>
              <a:effectLst>
                <a:glow rad="292100">
                  <a:schemeClr val="bg1">
                    <a:lumMod val="95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3300" b="1" kern="0" dirty="0" smtClean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она </a:t>
            </a:r>
            <a:r>
              <a:rPr lang="ru-RU" sz="3300" b="1" kern="0" dirty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развивает, воспитывает ребёнка, помогает через книгу найти ориентиры и выстроить свой жизненный путь. </a:t>
            </a:r>
            <a:endParaRPr lang="ru-RU" sz="3300" b="1" kern="0" dirty="0">
              <a:ln w="11430"/>
              <a:solidFill>
                <a:srgbClr val="0060A8"/>
              </a:solidFill>
              <a:effectLst>
                <a:glow rad="292100">
                  <a:schemeClr val="bg1">
                    <a:lumMod val="95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3300" b="1" kern="0" dirty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Она </a:t>
            </a:r>
            <a:r>
              <a:rPr lang="ru-RU" sz="3300" b="1" kern="0" dirty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имеет множество разнообразных форм, способных дать ребёнку знание о книгах, привить любовь к чтению, вкус к информации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35264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822" y="0"/>
            <a:ext cx="935134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15403" y="188640"/>
            <a:ext cx="806489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kern="0" dirty="0">
                <a:ln w="28575">
                  <a:solidFill>
                    <a:srgbClr val="800080"/>
                  </a:solidFill>
                </a:ln>
                <a:solidFill>
                  <a:srgbClr val="FF0000"/>
                </a:solidFill>
                <a:effectLst>
                  <a:glow rad="292100">
                    <a:prstClr val="white">
                      <a:lumMod val="95000"/>
                    </a:prst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День библиотеки в детском саду, или Книжный десант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339" y="1340768"/>
            <a:ext cx="9217024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300" b="1" kern="0" dirty="0" smtClean="0">
              <a:ln w="11430"/>
              <a:solidFill>
                <a:srgbClr val="0060A8"/>
              </a:solidFill>
              <a:effectLst>
                <a:glow rad="292100">
                  <a:schemeClr val="bg1">
                    <a:lumMod val="95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just"/>
            <a:r>
              <a:rPr lang="ru-RU" sz="3300" b="1" kern="0" dirty="0" smtClean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	- выход </a:t>
            </a:r>
            <a:r>
              <a:rPr lang="ru-RU" sz="3300" b="1" kern="0" dirty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сотрудников библиотеки в детские дошкольные учреждения с обзорами книг и периодики для педагогов, детей и родителей. </a:t>
            </a:r>
            <a:r>
              <a:rPr lang="ru-RU" sz="3300" b="1" kern="0" dirty="0" smtClean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	</a:t>
            </a:r>
          </a:p>
          <a:p>
            <a:pPr algn="just"/>
            <a:r>
              <a:rPr lang="ru-RU" sz="3300" b="1" kern="0" dirty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	</a:t>
            </a:r>
            <a:r>
              <a:rPr lang="ru-RU" sz="3300" b="1" kern="0" dirty="0" smtClean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 могут </a:t>
            </a:r>
            <a:r>
              <a:rPr lang="ru-RU" sz="3300" b="1" kern="0" dirty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включать в себя по возможности: выставки детской литературы, кукольные спектакли для дошкольников, беседы-консультации для родителей по воспитанию читательской культуры у детей, мастер-классы </a:t>
            </a:r>
          </a:p>
        </p:txBody>
      </p:sp>
    </p:spTree>
    <p:extLst>
      <p:ext uri="{BB962C8B-B14F-4D97-AF65-F5344CB8AC3E}">
        <p14:creationId xmlns:p14="http://schemas.microsoft.com/office/powerpoint/2010/main" val="2030219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47305" y="298413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kern="0" dirty="0">
                <a:ln w="28575">
                  <a:solidFill>
                    <a:srgbClr val="800080"/>
                  </a:solidFill>
                </a:ln>
                <a:solidFill>
                  <a:srgbClr val="FF0000"/>
                </a:solidFill>
                <a:effectLst>
                  <a:glow rad="292100">
                    <a:prstClr val="white">
                      <a:lumMod val="95000"/>
                    </a:prst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Литературный аукцион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27584" y="1225689"/>
            <a:ext cx="784887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300" b="1" kern="0" dirty="0" smtClean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	</a:t>
            </a:r>
            <a:r>
              <a:rPr lang="ru-RU" sz="3600" b="1" kern="0" dirty="0" smtClean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 литературная </a:t>
            </a:r>
            <a:r>
              <a:rPr lang="ru-RU" sz="3600" b="1" kern="0" dirty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игра, где копируются правила настоящих аукционов: выигрывает тот, чей правильный ответ на предложенный вопрос будет последним и самым полным. </a:t>
            </a:r>
            <a:endParaRPr lang="ru-RU" sz="3600" b="1" kern="0" dirty="0" smtClean="0">
              <a:ln w="11430"/>
              <a:solidFill>
                <a:srgbClr val="0060A8"/>
              </a:solidFill>
              <a:effectLst>
                <a:glow rad="292100">
                  <a:schemeClr val="bg1">
                    <a:lumMod val="95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just"/>
            <a:r>
              <a:rPr lang="ru-RU" sz="3600" b="1" kern="0" dirty="0" smtClean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 в </a:t>
            </a:r>
            <a:r>
              <a:rPr lang="ru-RU" sz="3600" b="1" kern="0" dirty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«торги» вступают знатоки литературных произведений. </a:t>
            </a:r>
            <a:r>
              <a:rPr lang="ru-RU" sz="3600" b="1" kern="0" dirty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Самые начитанные получают возможность «купить» книгу</a:t>
            </a:r>
            <a:r>
              <a:rPr lang="ru-RU" sz="3300" b="1" kern="0" dirty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659119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" y="-12616"/>
            <a:ext cx="9144000" cy="6870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99592" y="260648"/>
            <a:ext cx="79928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kern="0" dirty="0">
                <a:ln w="28575">
                  <a:solidFill>
                    <a:srgbClr val="800080"/>
                  </a:solidFill>
                </a:ln>
                <a:solidFill>
                  <a:srgbClr val="FF0000"/>
                </a:solidFill>
                <a:effectLst>
                  <a:glow rad="292100">
                    <a:prstClr val="white">
                      <a:lumMod val="95000"/>
                    </a:prst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Библиотечный журфикс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09936" y="1844824"/>
            <a:ext cx="676875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4000" b="1" kern="0" dirty="0" smtClean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 это </a:t>
            </a:r>
            <a:r>
              <a:rPr lang="ru-RU" sz="4000" b="1" kern="0" dirty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встречи с интересными людьми самых разных профессий в определённый, заранее установленный день недели, сопровождаемые широкой рекламой.</a:t>
            </a:r>
          </a:p>
        </p:txBody>
      </p:sp>
    </p:spTree>
    <p:extLst>
      <p:ext uri="{BB962C8B-B14F-4D97-AF65-F5344CB8AC3E}">
        <p14:creationId xmlns:p14="http://schemas.microsoft.com/office/powerpoint/2010/main" val="4272657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792"/>
            <a:ext cx="9223082" cy="6888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875237" y="116632"/>
            <a:ext cx="54726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kern="0" dirty="0">
                <a:ln w="28575">
                  <a:solidFill>
                    <a:srgbClr val="800080"/>
                  </a:solidFill>
                </a:ln>
                <a:solidFill>
                  <a:srgbClr val="FF0000"/>
                </a:solidFill>
                <a:effectLst>
                  <a:glow rad="292100">
                    <a:prstClr val="white">
                      <a:lumMod val="95000"/>
                    </a:prst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Фото-кросс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45321" y="1132295"/>
            <a:ext cx="853244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Tx/>
              <a:buChar char="-"/>
            </a:pPr>
            <a:r>
              <a:rPr lang="ru-RU" sz="3200" b="1" kern="0" dirty="0" smtClean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соревнование </a:t>
            </a:r>
            <a:r>
              <a:rPr lang="ru-RU" sz="3200" b="1" kern="0" dirty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фотографов, гонка с тематическими и временными рамками. </a:t>
            </a:r>
            <a:r>
              <a:rPr lang="ru-RU" sz="3200" b="1" kern="0" dirty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Самые талантливые и активные участники получают призы. </a:t>
            </a:r>
            <a:r>
              <a:rPr lang="ru-RU" sz="3200" b="1" kern="0" dirty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Для определения победителей учитываются художественность; оригинальность; скорость; соответствие заданию. </a:t>
            </a:r>
            <a:endParaRPr lang="ru-RU" sz="3200" b="1" kern="0" dirty="0" smtClean="0">
              <a:ln w="11430"/>
              <a:solidFill>
                <a:srgbClr val="0060A8"/>
              </a:solidFill>
              <a:effectLst>
                <a:glow rad="292100">
                  <a:schemeClr val="bg1">
                    <a:lumMod val="95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marL="457200" indent="-457200" algn="just">
              <a:buFontTx/>
              <a:buChar char="-"/>
            </a:pPr>
            <a:r>
              <a:rPr lang="ru-RU" sz="3200" b="1" kern="0" dirty="0" smtClean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например</a:t>
            </a:r>
            <a:r>
              <a:rPr lang="ru-RU" sz="3200" b="1" kern="0" dirty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фото-кросс «Город читает» - за определённое время снять фотографии читающих людей на улицах города. </a:t>
            </a:r>
            <a:r>
              <a:rPr lang="ru-RU" sz="3200" b="1" kern="0" dirty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(на улице)</a:t>
            </a:r>
          </a:p>
        </p:txBody>
      </p:sp>
    </p:spTree>
    <p:extLst>
      <p:ext uri="{BB962C8B-B14F-4D97-AF65-F5344CB8AC3E}">
        <p14:creationId xmlns:p14="http://schemas.microsoft.com/office/powerpoint/2010/main" val="3227388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3890" cy="6957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123728" y="188640"/>
            <a:ext cx="56166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kern="0" dirty="0">
                <a:ln w="28575">
                  <a:solidFill>
                    <a:srgbClr val="800080"/>
                  </a:solidFill>
                </a:ln>
                <a:solidFill>
                  <a:srgbClr val="FF0000"/>
                </a:solidFill>
                <a:effectLst>
                  <a:glow rad="292100">
                    <a:prstClr val="white">
                      <a:lumMod val="95000"/>
                    </a:prst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Караван книг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55577" y="1700808"/>
            <a:ext cx="74783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just">
              <a:buFontTx/>
              <a:buChar char="-"/>
            </a:pPr>
            <a:r>
              <a:rPr lang="ru-RU" sz="4000" b="1" kern="0" dirty="0" smtClean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мероприятие</a:t>
            </a:r>
            <a:r>
              <a:rPr lang="ru-RU" sz="4000" b="1" kern="0" dirty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посвящённое презентации нескольких книг как одной, так и разной тематики. </a:t>
            </a:r>
            <a:endParaRPr lang="ru-RU" sz="4000" b="1" kern="0" dirty="0" smtClean="0">
              <a:ln w="11430"/>
              <a:solidFill>
                <a:srgbClr val="0060A8"/>
              </a:solidFill>
              <a:effectLst>
                <a:glow rad="292100">
                  <a:schemeClr val="bg1">
                    <a:lumMod val="95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marL="571500" indent="-571500" algn="just">
              <a:buFontTx/>
              <a:buChar char="-"/>
            </a:pPr>
            <a:r>
              <a:rPr lang="ru-RU" sz="4000" b="1" kern="0" dirty="0" smtClean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например</a:t>
            </a:r>
            <a:r>
              <a:rPr lang="ru-RU" sz="4000" b="1" kern="0" dirty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караван новинок, караван забытых книг.</a:t>
            </a:r>
          </a:p>
        </p:txBody>
      </p:sp>
    </p:spTree>
    <p:extLst>
      <p:ext uri="{BB962C8B-B14F-4D97-AF65-F5344CB8AC3E}">
        <p14:creationId xmlns:p14="http://schemas.microsoft.com/office/powerpoint/2010/main" val="1646594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615" y="0"/>
            <a:ext cx="929635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87624" y="260647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kern="0" dirty="0">
                <a:ln w="28575">
                  <a:solidFill>
                    <a:srgbClr val="800080"/>
                  </a:solidFill>
                </a:ln>
                <a:solidFill>
                  <a:srgbClr val="FF0000"/>
                </a:solidFill>
                <a:effectLst>
                  <a:glow rad="292100">
                    <a:prstClr val="white">
                      <a:lumMod val="95000"/>
                    </a:prst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Книжное </a:t>
            </a:r>
            <a:r>
              <a:rPr lang="ru-RU" sz="7200" b="1" kern="0" dirty="0" smtClean="0">
                <a:ln w="28575">
                  <a:solidFill>
                    <a:srgbClr val="800080"/>
                  </a:solidFill>
                </a:ln>
                <a:solidFill>
                  <a:srgbClr val="FF0000"/>
                </a:solidFill>
                <a:effectLst>
                  <a:glow rad="292100">
                    <a:prstClr val="white">
                      <a:lumMod val="95000"/>
                    </a:prst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дефиле</a:t>
            </a:r>
            <a:endParaRPr lang="ru-RU" sz="7200" b="1" kern="0" dirty="0">
              <a:ln w="28575">
                <a:solidFill>
                  <a:srgbClr val="800080"/>
                </a:solidFill>
              </a:ln>
              <a:solidFill>
                <a:srgbClr val="FF0000"/>
              </a:solidFill>
              <a:effectLst>
                <a:glow rad="292100">
                  <a:prstClr val="white">
                    <a:lumMod val="95000"/>
                  </a:prst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99592" y="1460977"/>
            <a:ext cx="806489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Tx/>
              <a:buChar char="-"/>
            </a:pPr>
            <a:r>
              <a:rPr lang="ru-RU" sz="3200" b="1" kern="0" dirty="0" smtClean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эта </a:t>
            </a:r>
            <a:r>
              <a:rPr lang="ru-RU" sz="3200" b="1" kern="0" dirty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форма мероприятия позволяет привлечь внимание юношества к художественной литературе. </a:t>
            </a:r>
            <a:endParaRPr lang="ru-RU" sz="3200" b="1" kern="0" dirty="0" smtClean="0">
              <a:ln w="11430"/>
              <a:solidFill>
                <a:srgbClr val="0060A8"/>
              </a:solidFill>
              <a:effectLst>
                <a:glow rad="292100">
                  <a:schemeClr val="bg1">
                    <a:lumMod val="95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marL="457200" indent="-457200" algn="just">
              <a:buFontTx/>
              <a:buChar char="-"/>
            </a:pPr>
            <a:r>
              <a:rPr lang="ru-RU" sz="3200" b="1" kern="0" dirty="0" smtClean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модели </a:t>
            </a:r>
            <a:r>
              <a:rPr lang="ru-RU" sz="3200" b="1" kern="0" dirty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для книжного дефиле подбираются под впечатлением сюжетов и образов художественной литературы и отражают творчество конкретного писателя, либо конкретное литературное произведение.</a:t>
            </a:r>
          </a:p>
        </p:txBody>
      </p:sp>
    </p:spTree>
    <p:extLst>
      <p:ext uri="{BB962C8B-B14F-4D97-AF65-F5344CB8AC3E}">
        <p14:creationId xmlns:p14="http://schemas.microsoft.com/office/powerpoint/2010/main" val="1366425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9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44106" y="27703"/>
            <a:ext cx="86764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kern="0" dirty="0">
                <a:ln w="28575">
                  <a:solidFill>
                    <a:srgbClr val="800080"/>
                  </a:solidFill>
                </a:ln>
                <a:solidFill>
                  <a:srgbClr val="FF0000"/>
                </a:solidFill>
                <a:effectLst>
                  <a:glow rad="292100">
                    <a:prstClr val="white">
                      <a:lumMod val="95000"/>
                    </a:prst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Литературное путешествие или литературный дилижанс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4106" y="1621992"/>
            <a:ext cx="828092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600" b="1" kern="0" dirty="0" smtClean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 игра</a:t>
            </a:r>
            <a:r>
              <a:rPr lang="ru-RU" sz="3600" b="1" kern="0" dirty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 которая проводится по краеведческой, географической, исторической, научно-популярной и художественной литературе. </a:t>
            </a:r>
            <a:r>
              <a:rPr lang="ru-RU" sz="3600" b="1" kern="0" dirty="0" smtClean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</a:t>
            </a:r>
          </a:p>
          <a:p>
            <a:pPr algn="just"/>
            <a:r>
              <a:rPr lang="ru-RU" sz="3600" b="1" kern="0" dirty="0" smtClean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  обязательный </a:t>
            </a:r>
            <a:r>
              <a:rPr lang="ru-RU" sz="3600" b="1" kern="0" dirty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элемент  путешествия </a:t>
            </a:r>
            <a:r>
              <a:rPr lang="ru-RU" sz="3600" b="1" kern="0" dirty="0" smtClean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 </a:t>
            </a:r>
            <a:r>
              <a:rPr lang="ru-RU" sz="3600" b="1" kern="0" dirty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карта или схема маршрута с обязательными остановками – станциями, опушками, островами, тропинками, домиками.</a:t>
            </a:r>
          </a:p>
        </p:txBody>
      </p:sp>
    </p:spTree>
    <p:extLst>
      <p:ext uri="{BB962C8B-B14F-4D97-AF65-F5344CB8AC3E}">
        <p14:creationId xmlns:p14="http://schemas.microsoft.com/office/powerpoint/2010/main" val="531164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9128"/>
            <a:ext cx="9144000" cy="6867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21367" y="35954"/>
            <a:ext cx="84646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kern="0" dirty="0">
                <a:ln w="28575">
                  <a:solidFill>
                    <a:srgbClr val="800080"/>
                  </a:solidFill>
                </a:ln>
                <a:solidFill>
                  <a:srgbClr val="FF0000"/>
                </a:solidFill>
                <a:effectLst>
                  <a:glow rad="292100">
                    <a:prstClr val="white">
                      <a:lumMod val="95000"/>
                    </a:prst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«Литературное караоке»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6567" y="974672"/>
            <a:ext cx="8346418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Tx/>
              <a:buChar char="-"/>
            </a:pPr>
            <a:r>
              <a:rPr lang="ru-RU" sz="2800" b="1" kern="0" dirty="0" smtClean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это </a:t>
            </a:r>
            <a:r>
              <a:rPr lang="ru-RU" sz="2800" b="1" kern="0" dirty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конкурс чтецов, проводимый под музыкальное сопровождение. Как в караоке – звучит мелодия, и мы поем песню, так в литературном караоке – звучит музыка, и мы читаем стихи. </a:t>
            </a:r>
            <a:endParaRPr lang="ru-RU" sz="2800" b="1" kern="0" dirty="0" smtClean="0">
              <a:ln w="11430"/>
              <a:solidFill>
                <a:srgbClr val="0060A8"/>
              </a:solidFill>
              <a:effectLst>
                <a:glow rad="292100">
                  <a:schemeClr val="bg1">
                    <a:lumMod val="95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marL="457200" indent="-457200" algn="just">
              <a:buFontTx/>
              <a:buChar char="-"/>
            </a:pPr>
            <a:r>
              <a:rPr lang="ru-RU" sz="2800" b="1" kern="0" dirty="0" smtClean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музыкальное </a:t>
            </a:r>
            <a:r>
              <a:rPr lang="ru-RU" sz="2800" b="1" kern="0" dirty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сопровождение подобрано к ритму, размеру стихотворения, и даже к тому настроению, которое оно несет. </a:t>
            </a:r>
            <a:r>
              <a:rPr lang="ru-RU" sz="2800" b="1" kern="0" dirty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Чтец заранее не знает, какое он будет читать стихотворение и под какую мелодию. Он должен интуитивно уловить ритм стиха и музыки, и тогда получиться прекрасное литературно-музыкальное исполнение поэзии. </a:t>
            </a:r>
          </a:p>
        </p:txBody>
      </p:sp>
    </p:spTree>
    <p:extLst>
      <p:ext uri="{BB962C8B-B14F-4D97-AF65-F5344CB8AC3E}">
        <p14:creationId xmlns:p14="http://schemas.microsoft.com/office/powerpoint/2010/main" val="3464031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2" y="0"/>
            <a:ext cx="9143999" cy="6974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94648" y="404664"/>
            <a:ext cx="79928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kern="0" dirty="0">
                <a:ln w="28575">
                  <a:solidFill>
                    <a:srgbClr val="800080"/>
                  </a:solidFill>
                </a:ln>
                <a:solidFill>
                  <a:srgbClr val="FF0000"/>
                </a:solidFill>
                <a:effectLst>
                  <a:glow rad="292100">
                    <a:prstClr val="white">
                      <a:lumMod val="95000"/>
                    </a:prst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Библиотечный бульвар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62699" y="2132855"/>
            <a:ext cx="705678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kern="0" dirty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— мероприятие, проводимое на улице с целью рекламы книги и чтения.</a:t>
            </a:r>
          </a:p>
        </p:txBody>
      </p:sp>
    </p:spTree>
    <p:extLst>
      <p:ext uri="{BB962C8B-B14F-4D97-AF65-F5344CB8AC3E}">
        <p14:creationId xmlns:p14="http://schemas.microsoft.com/office/powerpoint/2010/main" val="3314404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8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91580" y="188640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kern="0" dirty="0">
                <a:ln w="28575">
                  <a:solidFill>
                    <a:srgbClr val="800080"/>
                  </a:solidFill>
                </a:ln>
                <a:solidFill>
                  <a:srgbClr val="FF0000"/>
                </a:solidFill>
                <a:effectLst>
                  <a:glow rad="292100">
                    <a:prstClr val="white">
                      <a:lumMod val="95000"/>
                    </a:prst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Книжные жмурки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7504" y="1291960"/>
            <a:ext cx="856895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Tx/>
              <a:buChar char="-"/>
            </a:pPr>
            <a:r>
              <a:rPr lang="ru-RU" sz="3200" b="1" kern="0" dirty="0" smtClean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библиотекарь </a:t>
            </a:r>
            <a:r>
              <a:rPr lang="ru-RU" sz="3200" b="1" kern="0" dirty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предлагает детям взять книги для прочтения домой из специальной подборки: книги обёрнуты плотной бумагой, и читатель не видит, какую книгу выбирает. За смелость – получает приз. </a:t>
            </a:r>
            <a:endParaRPr lang="ru-RU" sz="3200" b="1" kern="0" dirty="0" smtClean="0">
              <a:ln w="11430"/>
              <a:solidFill>
                <a:srgbClr val="0060A8"/>
              </a:solidFill>
              <a:effectLst>
                <a:glow rad="292100">
                  <a:schemeClr val="bg1">
                    <a:lumMod val="95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marL="457200" indent="-457200" algn="just">
              <a:buFontTx/>
              <a:buChar char="-"/>
            </a:pPr>
            <a:r>
              <a:rPr lang="ru-RU" sz="3200" b="1" kern="0" dirty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</a:t>
            </a:r>
            <a:r>
              <a:rPr lang="ru-RU" sz="3200" b="1" kern="0" dirty="0" smtClean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ри </a:t>
            </a:r>
            <a:r>
              <a:rPr lang="ru-RU" sz="3200" b="1" kern="0" dirty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возврате книги рекомендуется побеседовать с ребёнком о прочитанном. Эта форма работы позволяет оживить интерес читателей к хорошим, но незаслуженно забытым </a:t>
            </a:r>
            <a:r>
              <a:rPr lang="ru-RU" sz="3200" b="1" kern="0" dirty="0" smtClean="0">
                <a:ln w="11430"/>
                <a:solidFill>
                  <a:srgbClr val="0060A8"/>
                </a:solidFill>
                <a:effectLst>
                  <a:glow rad="292100">
                    <a:schemeClr val="bg1">
                      <a:lumMod val="95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книгам.</a:t>
            </a:r>
            <a:endParaRPr lang="ru-RU" sz="3200" b="1" kern="0" dirty="0">
              <a:ln w="11430"/>
              <a:solidFill>
                <a:srgbClr val="0060A8"/>
              </a:solidFill>
              <a:effectLst>
                <a:glow rad="292100">
                  <a:schemeClr val="bg1">
                    <a:lumMod val="95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79480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92" y="0"/>
            <a:ext cx="9160741" cy="6870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5621" y="579234"/>
            <a:ext cx="878497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kern="0" dirty="0">
                <a:ln w="28575">
                  <a:solidFill>
                    <a:srgbClr val="800080"/>
                  </a:solidFill>
                </a:ln>
                <a:solidFill>
                  <a:srgbClr val="FF0000"/>
                </a:solidFill>
                <a:effectLst>
                  <a:glow rad="292100">
                    <a:prstClr val="white">
                      <a:lumMod val="95000"/>
                    </a:prst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Креативные формы массовых мероприятий в детской библиотеки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940151" y="4725144"/>
            <a:ext cx="290192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kern="0" dirty="0">
                <a:ln w="28575">
                  <a:solidFill>
                    <a:srgbClr val="800080"/>
                  </a:solidFill>
                </a:ln>
                <a:solidFill>
                  <a:srgbClr val="FF0000"/>
                </a:solidFill>
                <a:effectLst>
                  <a:glow rad="292100">
                    <a:prstClr val="white">
                      <a:lumMod val="95000"/>
                    </a:prst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Доклад подготовила </a:t>
            </a:r>
            <a:r>
              <a:rPr lang="ru-RU" sz="2400" b="1" kern="0" dirty="0" smtClean="0">
                <a:ln w="28575">
                  <a:solidFill>
                    <a:srgbClr val="800080"/>
                  </a:solidFill>
                </a:ln>
                <a:solidFill>
                  <a:srgbClr val="FF0000"/>
                </a:solidFill>
                <a:effectLst>
                  <a:glow rad="292100">
                    <a:prstClr val="white">
                      <a:lumMod val="95000"/>
                    </a:prst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Антонова </a:t>
            </a:r>
            <a:r>
              <a:rPr lang="ru-RU" sz="2400" b="1" kern="0" dirty="0">
                <a:ln w="28575">
                  <a:solidFill>
                    <a:srgbClr val="800080"/>
                  </a:solidFill>
                </a:ln>
                <a:solidFill>
                  <a:srgbClr val="FF0000"/>
                </a:solidFill>
                <a:effectLst>
                  <a:glow rad="292100">
                    <a:prstClr val="white">
                      <a:lumMod val="95000"/>
                    </a:prst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А.Ю. </a:t>
            </a:r>
            <a:endParaRPr lang="ru-RU" sz="2400" b="1" kern="0" dirty="0" smtClean="0">
              <a:ln w="28575">
                <a:solidFill>
                  <a:srgbClr val="800080"/>
                </a:solidFill>
              </a:ln>
              <a:solidFill>
                <a:srgbClr val="FF0000"/>
              </a:solidFill>
              <a:effectLst>
                <a:glow rad="292100">
                  <a:prstClr val="white">
                    <a:lumMod val="95000"/>
                  </a:prst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  <a:p>
            <a:pPr algn="r"/>
            <a:r>
              <a:rPr lang="ru-RU" sz="2400" b="1" kern="0" dirty="0" smtClean="0">
                <a:ln w="28575">
                  <a:solidFill>
                    <a:srgbClr val="800080"/>
                  </a:solidFill>
                </a:ln>
                <a:solidFill>
                  <a:srgbClr val="FF0000"/>
                </a:solidFill>
                <a:effectLst>
                  <a:glow rad="292100">
                    <a:prstClr val="white">
                      <a:lumMod val="95000"/>
                    </a:prst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зав </a:t>
            </a:r>
            <a:r>
              <a:rPr lang="ru-RU" sz="2400" b="1" kern="0" dirty="0">
                <a:ln w="28575">
                  <a:solidFill>
                    <a:srgbClr val="800080"/>
                  </a:solidFill>
                </a:ln>
                <a:solidFill>
                  <a:srgbClr val="FF0000"/>
                </a:solidFill>
                <a:effectLst>
                  <a:glow rad="292100">
                    <a:prstClr val="white">
                      <a:lumMod val="95000"/>
                    </a:prst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отелом обслуживания </a:t>
            </a:r>
            <a:endParaRPr lang="ru-RU" sz="2400" b="1" kern="0" dirty="0">
              <a:ln w="28575">
                <a:solidFill>
                  <a:srgbClr val="800080"/>
                </a:solidFill>
              </a:ln>
              <a:solidFill>
                <a:srgbClr val="FF0000"/>
              </a:solidFill>
              <a:effectLst>
                <a:glow rad="292100">
                  <a:prstClr val="white">
                    <a:lumMod val="95000"/>
                  </a:prst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5983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436</Words>
  <Application>Microsoft Office PowerPoint</Application>
  <PresentationFormat>Экран (4:3)</PresentationFormat>
  <Paragraphs>39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Библиотека2</dc:creator>
  <cp:lastModifiedBy>Библиотека2</cp:lastModifiedBy>
  <cp:revision>8</cp:revision>
  <dcterms:created xsi:type="dcterms:W3CDTF">2017-10-26T12:47:45Z</dcterms:created>
  <dcterms:modified xsi:type="dcterms:W3CDTF">2017-10-27T04:19:39Z</dcterms:modified>
</cp:coreProperties>
</file>