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9" r:id="rId5"/>
    <p:sldId id="261" r:id="rId6"/>
    <p:sldId id="262" r:id="rId7"/>
    <p:sldId id="263" r:id="rId8"/>
    <p:sldId id="265" r:id="rId9"/>
    <p:sldId id="266" r:id="rId10"/>
    <p:sldId id="268" r:id="rId11"/>
    <p:sldId id="271" r:id="rId12"/>
    <p:sldId id="272" r:id="rId13"/>
    <p:sldId id="273" r:id="rId14"/>
    <p:sldId id="285" r:id="rId15"/>
    <p:sldId id="286" r:id="rId16"/>
    <p:sldId id="274" r:id="rId17"/>
    <p:sldId id="275" r:id="rId18"/>
    <p:sldId id="276" r:id="rId19"/>
    <p:sldId id="277" r:id="rId20"/>
    <p:sldId id="282" r:id="rId21"/>
    <p:sldId id="283" r:id="rId22"/>
    <p:sldId id="284" r:id="rId23"/>
    <p:sldId id="28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65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0230995431126674E-2"/>
          <c:y val="5.5749019600911456E-2"/>
          <c:w val="0.95336512983571797"/>
          <c:h val="0.752459238049789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молодёжь 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всего население</c:v>
                </c:pt>
                <c:pt idx="1">
                  <c:v>молодёжь от 15 до 30 лет</c:v>
                </c:pt>
                <c:pt idx="2">
                  <c:v>% от общего количества населения</c:v>
                </c:pt>
                <c:pt idx="3">
                  <c:v>Пользователей  в 2017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22834</c:v>
                </c:pt>
                <c:pt idx="1">
                  <c:v>4115</c:v>
                </c:pt>
                <c:pt idx="2">
                  <c:v>18</c:v>
                </c:pt>
                <c:pt idx="3">
                  <c:v>1559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всего население</c:v>
                </c:pt>
                <c:pt idx="1">
                  <c:v>молодёжь от 15 до 30 лет</c:v>
                </c:pt>
                <c:pt idx="2">
                  <c:v>% от общего количества населения</c:v>
                </c:pt>
                <c:pt idx="3">
                  <c:v>Пользователей  в 2017 г.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всего население</c:v>
                </c:pt>
                <c:pt idx="1">
                  <c:v>молодёжь от 15 до 30 лет</c:v>
                </c:pt>
                <c:pt idx="2">
                  <c:v>% от общего количества населения</c:v>
                </c:pt>
                <c:pt idx="3">
                  <c:v>Пользователей  в 2017 г.</c:v>
                </c:pt>
              </c:strCache>
            </c:strRef>
          </c:cat>
          <c:val>
            <c:numRef>
              <c:f>Лист1!$D$2:$D$6</c:f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axId val="19960576"/>
        <c:axId val="19962112"/>
      </c:barChart>
      <c:catAx>
        <c:axId val="19960576"/>
        <c:scaling>
          <c:orientation val="minMax"/>
        </c:scaling>
        <c:delete val="0"/>
        <c:axPos val="b"/>
        <c:majorTickMark val="none"/>
        <c:minorTickMark val="none"/>
        <c:tickLblPos val="nextTo"/>
        <c:crossAx val="19962112"/>
        <c:crosses val="autoZero"/>
        <c:auto val="1"/>
        <c:lblAlgn val="ctr"/>
        <c:lblOffset val="100"/>
        <c:noMultiLvlLbl val="0"/>
      </c:catAx>
      <c:valAx>
        <c:axId val="199621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99605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E15BDB2E-D618-4068-8C19-609F20F20C1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6673018-FCF8-4364-89D2-70B31E42B3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BDB2E-D618-4068-8C19-609F20F20C1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3018-FCF8-4364-89D2-70B31E42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BDB2E-D618-4068-8C19-609F20F20C1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3018-FCF8-4364-89D2-70B31E42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BDB2E-D618-4068-8C19-609F20F20C1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3018-FCF8-4364-89D2-70B31E42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BDB2E-D618-4068-8C19-609F20F20C1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3018-FCF8-4364-89D2-70B31E42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BDB2E-D618-4068-8C19-609F20F20C1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3018-FCF8-4364-89D2-70B31E42B3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BDB2E-D618-4068-8C19-609F20F20C1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3018-FCF8-4364-89D2-70B31E42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BDB2E-D618-4068-8C19-609F20F20C1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3018-FCF8-4364-89D2-70B31E42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BDB2E-D618-4068-8C19-609F20F20C1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3018-FCF8-4364-89D2-70B31E42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BDB2E-D618-4068-8C19-609F20F20C1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3018-FCF8-4364-89D2-70B31E42B3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BDB2E-D618-4068-8C19-609F20F20C1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3018-FCF8-4364-89D2-70B31E42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E15BDB2E-D618-4068-8C19-609F20F20C1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6673018-FCF8-4364-89D2-70B31E42B3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643050"/>
            <a:ext cx="4572000" cy="176745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Формы и методы продвижения молодежного чтения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Зав. ИМО МАУК МЦБ</a:t>
            </a:r>
          </a:p>
          <a:p>
            <a:pPr algn="ctr"/>
            <a:r>
              <a:rPr lang="ru-RU" dirty="0" smtClean="0"/>
              <a:t>Мезенцева И.З.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7143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МАУК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Межпоселенческая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центральная библиотека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Очёрского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муниципального района»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Ресурсы библиотеки</a:t>
            </a:r>
            <a:r>
              <a:rPr lang="ru-RU" sz="3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6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857364"/>
            <a:ext cx="7243284" cy="3760951"/>
          </a:xfrm>
        </p:spPr>
        <p:txBody>
          <a:bodyPr/>
          <a:lstStyle/>
          <a:p>
            <a:pPr marL="0" indent="0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Издания в различных форматах и носителях: печатные, электронные 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 научная  фантастика, </a:t>
            </a:r>
            <a:r>
              <a:rPr lang="ru-RU" dirty="0" err="1" smtClean="0">
                <a:solidFill>
                  <a:schemeClr val="tx1"/>
                </a:solidFill>
              </a:rPr>
              <a:t>фэнтези</a:t>
            </a:r>
            <a:r>
              <a:rPr lang="ru-RU" dirty="0" smtClean="0">
                <a:solidFill>
                  <a:schemeClr val="tx1"/>
                </a:solidFill>
              </a:rPr>
              <a:t>, «любовные» романы, приключения, детективы и др.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7" name="Picture 3" descr="C:\Users\Мезенцевы\Desktop\загруженно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857628"/>
            <a:ext cx="1749486" cy="2571744"/>
          </a:xfrm>
          <a:prstGeom prst="rect">
            <a:avLst/>
          </a:prstGeom>
          <a:noFill/>
        </p:spPr>
      </p:pic>
      <p:pic>
        <p:nvPicPr>
          <p:cNvPr id="1028" name="Picture 4" descr="C:\Users\Мезенцевы\Desktop\572b345e48e64_1268.jpg.96095f866edbd567364d266e3fc890d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534033">
            <a:off x="5276715" y="3768074"/>
            <a:ext cx="30480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662" y="1000108"/>
            <a:ext cx="7215238" cy="4429156"/>
          </a:xfrm>
        </p:spPr>
        <p:txBody>
          <a:bodyPr>
            <a:normAutofit fontScale="32500" lnSpcReduction="20000"/>
          </a:bodyPr>
          <a:lstStyle/>
          <a:p>
            <a:pPr>
              <a:spcAft>
                <a:spcPts val="0"/>
              </a:spcAft>
              <a:buFont typeface="Wingdings" pitchFamily="2" charset="2"/>
              <a:buChar char="Ø"/>
            </a:pP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  <a:buFont typeface="Wingdings" pitchFamily="2" charset="2"/>
              <a:buChar char="Ø"/>
            </a:pPr>
            <a:endParaRPr lang="ru-RU" dirty="0"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  <a:buFont typeface="Wingdings" pitchFamily="2" charset="2"/>
              <a:buChar char="Ø"/>
            </a:pPr>
            <a:r>
              <a:rPr lang="ru-RU" sz="7400" dirty="0" smtClean="0">
                <a:solidFill>
                  <a:schemeClr val="tx1"/>
                </a:solidFill>
                <a:latin typeface="+mj-lt"/>
                <a:ea typeface="Calibri"/>
                <a:cs typeface="Times New Roman" pitchFamily="18" charset="0"/>
              </a:rPr>
              <a:t>обеспечение свободного доступа к фонду библиотеки</a:t>
            </a:r>
          </a:p>
          <a:p>
            <a:pPr>
              <a:spcAft>
                <a:spcPts val="0"/>
              </a:spcAft>
              <a:buFont typeface="Wingdings" pitchFamily="2" charset="2"/>
              <a:buChar char="Ø"/>
            </a:pPr>
            <a:endParaRPr lang="ru-RU" sz="7400" dirty="0" smtClean="0">
              <a:solidFill>
                <a:schemeClr val="tx1"/>
              </a:solidFill>
              <a:latin typeface="+mj-lt"/>
              <a:ea typeface="Calibri"/>
              <a:cs typeface="Times New Roman" pitchFamily="18" charset="0"/>
            </a:endParaRPr>
          </a:p>
          <a:p>
            <a:pPr>
              <a:spcAft>
                <a:spcPts val="0"/>
              </a:spcAft>
              <a:buFont typeface="Wingdings" pitchFamily="2" charset="2"/>
              <a:buChar char="Ø"/>
            </a:pPr>
            <a:r>
              <a:rPr lang="ru-RU" sz="7400" dirty="0" smtClean="0">
                <a:solidFill>
                  <a:schemeClr val="tx1"/>
                </a:solidFill>
                <a:latin typeface="+mj-lt"/>
                <a:ea typeface="Calibri"/>
                <a:cs typeface="Times New Roman" pitchFamily="18" charset="0"/>
              </a:rPr>
              <a:t>совмещение в одном зале обслуживания функций  читального зала и абонемента; </a:t>
            </a:r>
          </a:p>
          <a:p>
            <a:pPr>
              <a:spcAft>
                <a:spcPts val="0"/>
              </a:spcAft>
              <a:buNone/>
            </a:pPr>
            <a:endParaRPr lang="ru-RU" sz="7400" dirty="0" smtClean="0">
              <a:solidFill>
                <a:schemeClr val="tx1"/>
              </a:solidFill>
              <a:latin typeface="+mj-lt"/>
              <a:ea typeface="Calibri"/>
              <a:cs typeface="Times New Roman" pitchFamily="18" charset="0"/>
            </a:endParaRPr>
          </a:p>
          <a:p>
            <a:pPr>
              <a:spcAft>
                <a:spcPts val="0"/>
              </a:spcAft>
              <a:buFont typeface="Wingdings" pitchFamily="2" charset="2"/>
              <a:buChar char="Ø"/>
            </a:pPr>
            <a:r>
              <a:rPr lang="ru-RU" sz="7400" dirty="0" smtClean="0">
                <a:solidFill>
                  <a:schemeClr val="tx1"/>
                </a:solidFill>
                <a:latin typeface="+mj-lt"/>
                <a:ea typeface="Calibri"/>
                <a:cs typeface="Times New Roman" pitchFamily="18" charset="0"/>
              </a:rPr>
              <a:t>доступ со всех пользовательских компьютеров к удаленным базам данных и электронным библиотекам, </a:t>
            </a:r>
          </a:p>
          <a:p>
            <a:pPr>
              <a:spcAft>
                <a:spcPts val="0"/>
              </a:spcAft>
              <a:buNone/>
            </a:pPr>
            <a:r>
              <a:rPr lang="ru-RU" sz="7400" dirty="0" smtClean="0">
                <a:solidFill>
                  <a:schemeClr val="tx1"/>
                </a:solidFill>
                <a:latin typeface="+mj-lt"/>
                <a:ea typeface="Calibri"/>
                <a:cs typeface="Times New Roman" pitchFamily="18" charset="0"/>
              </a:rPr>
              <a:t>   размещаемым на сервере библиоте</a:t>
            </a:r>
            <a:r>
              <a:rPr lang="ru-RU" sz="7400" dirty="0" smtClean="0">
                <a:latin typeface="+mj-lt"/>
                <a:ea typeface="Calibri"/>
                <a:cs typeface="Times New Roman" pitchFamily="18" charset="0"/>
              </a:rPr>
              <a:t>ки </a:t>
            </a:r>
          </a:p>
          <a:p>
            <a:pPr marL="0" indent="0">
              <a:buNone/>
            </a:pPr>
            <a:r>
              <a:rPr lang="ru-RU" dirty="0">
                <a:latin typeface="Times New Roman"/>
                <a:ea typeface="Calibri"/>
              </a:rPr>
              <a:t/>
            </a:r>
            <a:br>
              <a:rPr lang="ru-RU" dirty="0">
                <a:latin typeface="Times New Roman"/>
                <a:ea typeface="Calibri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287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85728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/>
                <a:ea typeface="Calibri"/>
              </a:rPr>
              <a:t>Виртуальные коммуникации</a:t>
            </a:r>
            <a:r>
              <a:rPr lang="ru-RU" dirty="0">
                <a:latin typeface="Times New Roman"/>
                <a:ea typeface="Calibri"/>
              </a:rPr>
              <a:t> 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571612"/>
            <a:ext cx="4636356" cy="2606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t="13072" r="45994" b="33006"/>
          <a:stretch>
            <a:fillRect/>
          </a:stretch>
        </p:blipFill>
        <p:spPr bwMode="auto">
          <a:xfrm>
            <a:off x="3714744" y="5143512"/>
            <a:ext cx="2357454" cy="1323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C:\Users\Мезенцевы\Desktop\2263.jpg"/>
          <p:cNvPicPr>
            <a:picLocks noChangeAspect="1" noChangeArrowheads="1"/>
          </p:cNvPicPr>
          <p:nvPr/>
        </p:nvPicPr>
        <p:blipFill>
          <a:blip r:embed="rId4"/>
          <a:srcRect r="43359" b="75000"/>
          <a:stretch>
            <a:fillRect/>
          </a:stretch>
        </p:blipFill>
        <p:spPr bwMode="auto">
          <a:xfrm>
            <a:off x="500034" y="4429132"/>
            <a:ext cx="3452826" cy="1143000"/>
          </a:xfrm>
          <a:prstGeom prst="rect">
            <a:avLst/>
          </a:prstGeom>
          <a:noFill/>
        </p:spPr>
      </p:pic>
      <p:pic>
        <p:nvPicPr>
          <p:cNvPr id="2054" name="Picture 6" descr="C:\Users\Мезенцевы\Desktop\59d8ce48bd6c715ef6e5cc4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500570"/>
            <a:ext cx="2572151" cy="10255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2751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071546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Участие в деятельности библиотеки</a:t>
            </a: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1538" y="1571612"/>
            <a:ext cx="6929486" cy="4071966"/>
          </a:xfrm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добровольное участие в реализации мероприятия</a:t>
            </a:r>
            <a:endParaRPr lang="ru-RU" dirty="0" smtClean="0">
              <a:latin typeface="+mj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поддержка  в создании клубного объединения </a:t>
            </a:r>
            <a:endParaRPr lang="ru-RU" dirty="0" smtClean="0">
              <a:latin typeface="+mj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сотрудничество с молодежными общественными объединениями 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привлечение пользователей к участию в молодежных библиотечных советах</a:t>
            </a:r>
            <a:endParaRPr lang="ru-RU" dirty="0" smtClean="0"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666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85728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мероприятия 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571612"/>
            <a:ext cx="6777317" cy="4357718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Авторитет имени  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Альянс литературно-музыкальный  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tx1"/>
                </a:solidFill>
              </a:rPr>
              <a:t>Библио-бар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tx1"/>
                </a:solidFill>
              </a:rPr>
              <a:t>Библио-обзор</a:t>
            </a:r>
            <a:r>
              <a:rPr lang="ru-RU" dirty="0" smtClean="0">
                <a:solidFill>
                  <a:schemeClr val="tx1"/>
                </a:solidFill>
              </a:rPr>
              <a:t> контрастный 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tx1"/>
                </a:solidFill>
              </a:rPr>
              <a:t>Библиоперфоманс</a:t>
            </a:r>
            <a:r>
              <a:rPr lang="ru-RU" dirty="0" smtClean="0">
                <a:solidFill>
                  <a:schemeClr val="tx1"/>
                </a:solidFill>
              </a:rPr>
              <a:t> (от англ. </a:t>
            </a:r>
            <a:r>
              <a:rPr lang="ru-RU" dirty="0" err="1" smtClean="0">
                <a:solidFill>
                  <a:schemeClr val="tx1"/>
                </a:solidFill>
              </a:rPr>
              <a:t>performance</a:t>
            </a:r>
            <a:r>
              <a:rPr lang="ru-RU" dirty="0" smtClean="0">
                <a:solidFill>
                  <a:schemeClr val="tx1"/>
                </a:solidFill>
              </a:rPr>
              <a:t> – «представление, спектакль»)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Библиотечный журфикс 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tx1"/>
                </a:solidFill>
              </a:rPr>
              <a:t>Библиофреш</a:t>
            </a:r>
            <a:r>
              <a:rPr lang="ru-RU" dirty="0" smtClean="0">
                <a:solidFill>
                  <a:schemeClr val="tx1"/>
                </a:solidFill>
              </a:rPr>
              <a:t> — (от англ. </a:t>
            </a:r>
            <a:r>
              <a:rPr lang="ru-RU" dirty="0" err="1" smtClean="0">
                <a:solidFill>
                  <a:schemeClr val="tx1"/>
                </a:solidFill>
              </a:rPr>
              <a:t>fresh</a:t>
            </a:r>
            <a:r>
              <a:rPr lang="ru-RU" dirty="0" smtClean="0">
                <a:solidFill>
                  <a:schemeClr val="tx1"/>
                </a:solidFill>
              </a:rPr>
              <a:t> — «свежий») 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Бюро литературных новинок 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Гурман-вечер любителей…. жанра 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142984"/>
            <a:ext cx="7100408" cy="4714908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 </a:t>
            </a:r>
            <a:r>
              <a:rPr lang="ru-RU" dirty="0" smtClean="0">
                <a:solidFill>
                  <a:schemeClr val="tx1"/>
                </a:solidFill>
              </a:rPr>
              <a:t>Диалог (к барьеру)  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Диско-лекция  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 </a:t>
            </a:r>
            <a:r>
              <a:rPr lang="ru-RU" dirty="0" err="1" smtClean="0">
                <a:solidFill>
                  <a:schemeClr val="tx1"/>
                </a:solidFill>
              </a:rPr>
              <a:t>Информ-досье</a:t>
            </a:r>
            <a:r>
              <a:rPr lang="ru-RU" dirty="0" smtClean="0">
                <a:solidFill>
                  <a:schemeClr val="tx1"/>
                </a:solidFill>
              </a:rPr>
              <a:t> 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 «Информация + »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 err="1" smtClean="0">
                <a:solidFill>
                  <a:schemeClr val="tx1"/>
                </a:solidFill>
              </a:rPr>
              <a:t>Информ</a:t>
            </a:r>
            <a:r>
              <a:rPr lang="ru-RU" dirty="0" smtClean="0">
                <a:solidFill>
                  <a:schemeClr val="tx1"/>
                </a:solidFill>
              </a:rPr>
              <a:t>- дайджест» 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 «Как это было» 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Качели дискуссионные 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Книжный </a:t>
            </a:r>
            <a:r>
              <a:rPr lang="ru-RU" dirty="0" err="1" smtClean="0">
                <a:solidFill>
                  <a:schemeClr val="tx1"/>
                </a:solidFill>
              </a:rPr>
              <a:t>дресс-код</a:t>
            </a:r>
            <a:r>
              <a:rPr lang="ru-RU" dirty="0" smtClean="0">
                <a:solidFill>
                  <a:schemeClr val="tx1"/>
                </a:solidFill>
              </a:rPr>
              <a:t> 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tx1"/>
                </a:solidFill>
              </a:rPr>
              <a:t>Комильфо-вечер</a:t>
            </a:r>
            <a:r>
              <a:rPr lang="ru-RU" dirty="0" smtClean="0">
                <a:solidFill>
                  <a:schemeClr val="tx1"/>
                </a:solidFill>
              </a:rPr>
              <a:t> 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Поэтический </a:t>
            </a:r>
            <a:r>
              <a:rPr lang="ru-RU" dirty="0" err="1" smtClean="0">
                <a:solidFill>
                  <a:schemeClr val="tx1"/>
                </a:solidFill>
              </a:rPr>
              <a:t>батл</a:t>
            </a:r>
            <a:r>
              <a:rPr lang="ru-RU" dirty="0" smtClean="0">
                <a:solidFill>
                  <a:schemeClr val="tx1"/>
                </a:solidFill>
              </a:rPr>
              <a:t> 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 «Пресс-конференция» 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tx1"/>
                </a:solidFill>
              </a:rPr>
              <a:t>Флешбук</a:t>
            </a:r>
            <a:r>
              <a:rPr lang="ru-RU" dirty="0" smtClean="0">
                <a:solidFill>
                  <a:schemeClr val="tx1"/>
                </a:solidFill>
              </a:rPr>
              <a:t> 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Чародей-вечер (под Новый год)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Литературная гостинн\Desktop\FoYr5P83wt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" y="503238"/>
            <a:ext cx="7802563" cy="585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03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Литературная гостинн\Desktop\EI8HA00k3k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1142983"/>
            <a:ext cx="6072230" cy="455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93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Литературная гостинн\Desktop\oKAFKStB2q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8728" y="1071546"/>
            <a:ext cx="6395530" cy="479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77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Литературная гостинн\Desktop\ipSL0odWed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5852" y="1142984"/>
            <a:ext cx="6572296" cy="492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12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2534383"/>
              </p:ext>
            </p:extLst>
          </p:nvPr>
        </p:nvGraphicFramePr>
        <p:xfrm>
          <a:off x="928662" y="928670"/>
          <a:ext cx="7572428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785794"/>
            <a:ext cx="7024744" cy="1143000"/>
          </a:xfrm>
        </p:spPr>
        <p:txBody>
          <a:bodyPr/>
          <a:lstStyle/>
          <a:p>
            <a:pPr algn="ctr"/>
            <a:r>
              <a:rPr lang="ru-RU" b="1" dirty="0" err="1" smtClean="0"/>
              <a:t>Библиосумерки</a:t>
            </a:r>
            <a:r>
              <a:rPr lang="ru-RU" b="1" dirty="0" smtClean="0"/>
              <a:t> 2018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\\Serwer-ocherbib\g\БИБЛИОСУМЕРКИ  2018\Библиосумерки фото\IMG_07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2000240"/>
            <a:ext cx="5648700" cy="376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208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\\Serwer-ocherbib\g\БИБЛИОСУМЕРКИ  2018\Библиосумерки фото\IMG_07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142984"/>
            <a:ext cx="6858619" cy="457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68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\\Serwer-ocherbib\g\БИБЛИОСУМЕРКИ  2018\Библиосумерки фото\IMG_11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08" b="24445"/>
          <a:stretch/>
        </p:blipFill>
        <p:spPr bwMode="auto">
          <a:xfrm>
            <a:off x="500034" y="357166"/>
            <a:ext cx="4324626" cy="3765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\\Serwer-ocherbib\g\БИБЛИОСУМЕРКИ  2018\Библиосумерки фото\IMG_11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6" r="20303" b="19735"/>
          <a:stretch/>
        </p:blipFill>
        <p:spPr bwMode="auto">
          <a:xfrm>
            <a:off x="4286248" y="2786058"/>
            <a:ext cx="4097334" cy="326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446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    Спасибо за внимание</a:t>
            </a:r>
          </a:p>
          <a:p>
            <a:endParaRPr lang="ru-RU" sz="36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sz="36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ru-RU" sz="3600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492" y="2323652"/>
            <a:ext cx="7100408" cy="3605678"/>
          </a:xfrm>
        </p:spPr>
        <p:txBody>
          <a:bodyPr>
            <a:normAutofit lnSpcReduction="10000"/>
          </a:bodyPr>
          <a:lstStyle/>
          <a:p>
            <a:pPr marL="571500" indent="-457200" algn="just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sz="2200" b="1" dirty="0" smtClean="0">
                <a:latin typeface="Times New Roman"/>
                <a:ea typeface="Times New Roman"/>
                <a:cs typeface="Times New Roman"/>
              </a:rPr>
              <a:t>Федеральный </a:t>
            </a:r>
            <a:r>
              <a:rPr lang="ru-RU" sz="2200" b="1" dirty="0">
                <a:latin typeface="Times New Roman"/>
                <a:ea typeface="Times New Roman"/>
                <a:cs typeface="Times New Roman"/>
              </a:rPr>
              <a:t>Закон РФ «О библиотечном деле</a:t>
            </a:r>
            <a:r>
              <a:rPr lang="ru-RU" sz="2200" dirty="0">
                <a:latin typeface="Times New Roman"/>
                <a:ea typeface="Times New Roman"/>
                <a:cs typeface="Times New Roman"/>
              </a:rPr>
              <a:t>» </a:t>
            </a:r>
            <a:endParaRPr lang="ru-RU" sz="2200" dirty="0" smtClean="0">
              <a:latin typeface="Times New Roman"/>
              <a:ea typeface="Times New Roman"/>
              <a:cs typeface="Times New Roman"/>
            </a:endParaRPr>
          </a:p>
          <a:p>
            <a:pPr marL="571500" indent="-45720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sz="2200" b="1" dirty="0" smtClean="0">
                <a:latin typeface="Times New Roman"/>
                <a:ea typeface="Times New Roman"/>
                <a:cs typeface="Times New Roman"/>
              </a:rPr>
              <a:t>Руководство </a:t>
            </a:r>
            <a:r>
              <a:rPr lang="ru-RU" sz="2200" b="1" dirty="0">
                <a:latin typeface="Times New Roman"/>
                <a:ea typeface="Times New Roman"/>
                <a:cs typeface="Times New Roman"/>
              </a:rPr>
              <a:t>для публичных библиотек России по обслуживанию молодежи. </a:t>
            </a:r>
            <a:r>
              <a:rPr lang="ru-RU" sz="2200" dirty="0" smtClean="0">
                <a:latin typeface="Times New Roman"/>
                <a:ea typeface="Times New Roman"/>
                <a:cs typeface="Times New Roman"/>
              </a:rPr>
              <a:t>Принято</a:t>
            </a:r>
            <a:r>
              <a:rPr lang="ru-RU" sz="2200" dirty="0">
                <a:latin typeface="Times New Roman"/>
                <a:ea typeface="Times New Roman"/>
                <a:cs typeface="Times New Roman"/>
              </a:rPr>
              <a:t>  Конференцией Российской библиотечной ассоциации 17 мая 2012 года. </a:t>
            </a:r>
          </a:p>
          <a:p>
            <a:pPr marL="571500" indent="-45720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sz="22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200" dirty="0" smtClean="0">
                <a:latin typeface="Times New Roman"/>
                <a:ea typeface="Times New Roman"/>
                <a:cs typeface="Times New Roman"/>
              </a:rPr>
              <a:t>Муниципальная </a:t>
            </a:r>
            <a:r>
              <a:rPr lang="ru-RU" sz="2200" dirty="0">
                <a:latin typeface="Times New Roman"/>
                <a:ea typeface="Times New Roman"/>
                <a:cs typeface="Times New Roman"/>
              </a:rPr>
              <a:t>программа </a:t>
            </a:r>
            <a:r>
              <a:rPr lang="ru-RU" sz="2200" b="1" dirty="0">
                <a:latin typeface="Times New Roman"/>
                <a:ea typeface="Times New Roman"/>
                <a:cs typeface="Times New Roman"/>
              </a:rPr>
              <a:t>«Развитие культуры и молодежной политики </a:t>
            </a:r>
            <a:r>
              <a:rPr lang="ru-RU" sz="2200" b="1" dirty="0" err="1">
                <a:latin typeface="Times New Roman"/>
                <a:ea typeface="Times New Roman"/>
                <a:cs typeface="Times New Roman"/>
              </a:rPr>
              <a:t>Очерского</a:t>
            </a:r>
            <a:r>
              <a:rPr lang="ru-RU" sz="2200" b="1" dirty="0">
                <a:latin typeface="Times New Roman"/>
                <a:ea typeface="Times New Roman"/>
                <a:cs typeface="Times New Roman"/>
              </a:rPr>
              <a:t> муниципального района на 2017-2020 гг.».</a:t>
            </a:r>
            <a:endParaRPr lang="ru-RU" sz="22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642918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</a:rPr>
              <a:t>Организация библиотечного пространства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Picture 2" descr="C:\Users\Мезенцевы\Desktop\image13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500166" y="1785926"/>
            <a:ext cx="6176511" cy="41196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986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8572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1027" name="Picture 3" descr="C:\Users\Мезенцевы\Desktop\AIV_4408-1024x6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71546"/>
            <a:ext cx="7234254" cy="48251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Мезенцевы\Desktop\42616238_C5yszvoCIqOW5XRifoAoobfFSyap1Y1GjCkkKVcFT0M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66218" y="928670"/>
            <a:ext cx="6862165" cy="514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Мезенцевы\Desktop\maxresdefault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l="4887" t="4898" r="3853" b="-4898"/>
          <a:stretch/>
        </p:blipFill>
        <p:spPr bwMode="auto">
          <a:xfrm>
            <a:off x="827584" y="1484784"/>
            <a:ext cx="734291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Мезенцевы\Desktop\06-ZlN7auqt-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71546"/>
            <a:ext cx="7407300" cy="494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Мезенцевы\Desktop\1yW34Nt6hegShvrMSgK-4A-artic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142984"/>
            <a:ext cx="6916839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575</TotalTime>
  <Words>125</Words>
  <Application>Microsoft Office PowerPoint</Application>
  <PresentationFormat>Экран (4:3)</PresentationFormat>
  <Paragraphs>55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Остин</vt:lpstr>
      <vt:lpstr>Формы и методы продвижения молодежного чтения</vt:lpstr>
      <vt:lpstr>Презентация PowerPoint</vt:lpstr>
      <vt:lpstr>Презентация PowerPoint</vt:lpstr>
      <vt:lpstr>Организация библиотечного пространства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Ресурсы библиотеки </vt:lpstr>
      <vt:lpstr>Презентация PowerPoint</vt:lpstr>
      <vt:lpstr>Виртуальные коммуникации </vt:lpstr>
      <vt:lpstr>  Участие в деятельности библиотеки  </vt:lpstr>
      <vt:lpstr>мероприятия 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Библиосумерки 2018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Мезенцевы</dc:creator>
  <cp:lastModifiedBy>Литературная гостинн</cp:lastModifiedBy>
  <cp:revision>36</cp:revision>
  <dcterms:created xsi:type="dcterms:W3CDTF">2018-03-20T16:39:23Z</dcterms:created>
  <dcterms:modified xsi:type="dcterms:W3CDTF">2018-03-27T04:44:53Z</dcterms:modified>
</cp:coreProperties>
</file>