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67" r:id="rId16"/>
    <p:sldId id="271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A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596" y="-5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NA\Desktop\методическая уконсультация по соцсетям\Effective Marketi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14399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117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068" y="339502"/>
            <a:ext cx="8630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Где взять контент?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275606"/>
            <a:ext cx="793230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3500" dirty="0">
                <a:solidFill>
                  <a:srgbClr val="007AD6"/>
                </a:solidFill>
              </a:rPr>
              <a:t>Информируем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500" dirty="0" smtClean="0">
                <a:solidFill>
                  <a:srgbClr val="007AD6"/>
                </a:solidFill>
              </a:rPr>
              <a:t>Хвастаемся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500" dirty="0" smtClean="0">
                <a:solidFill>
                  <a:srgbClr val="007AD6"/>
                </a:solidFill>
              </a:rPr>
              <a:t>Продвигаем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500" dirty="0">
                <a:solidFill>
                  <a:srgbClr val="007AD6"/>
                </a:solidFill>
              </a:rPr>
              <a:t>Фотографируем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161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0" t="23424" r="28118" b="7817"/>
          <a:stretch/>
        </p:blipFill>
        <p:spPr bwMode="auto">
          <a:xfrm>
            <a:off x="1763688" y="0"/>
            <a:ext cx="5760640" cy="4201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7679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75" t="21647" r="34576" b="22873"/>
          <a:stretch/>
        </p:blipFill>
        <p:spPr bwMode="auto">
          <a:xfrm>
            <a:off x="1763688" y="94126"/>
            <a:ext cx="5040560" cy="4091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67359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62" t="19011" r="41369" b="5629"/>
          <a:stretch/>
        </p:blipFill>
        <p:spPr bwMode="auto">
          <a:xfrm>
            <a:off x="467544" y="123478"/>
            <a:ext cx="2908033" cy="4032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0" t="34350" r="33925" b="14130"/>
          <a:stretch/>
        </p:blipFill>
        <p:spPr bwMode="auto">
          <a:xfrm>
            <a:off x="3635896" y="107919"/>
            <a:ext cx="5342549" cy="400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9525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91" t="16727" r="33046" b="12243"/>
          <a:stretch/>
        </p:blipFill>
        <p:spPr bwMode="auto">
          <a:xfrm>
            <a:off x="2483768" y="335459"/>
            <a:ext cx="3744416" cy="3849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05074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6" t="18159" r="19860" b="5029"/>
          <a:stretch/>
        </p:blipFill>
        <p:spPr bwMode="auto">
          <a:xfrm>
            <a:off x="256401" y="195486"/>
            <a:ext cx="3333064" cy="3929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30" t="25380" r="13107" b="26790"/>
          <a:stretch/>
        </p:blipFill>
        <p:spPr bwMode="auto">
          <a:xfrm>
            <a:off x="3428284" y="219172"/>
            <a:ext cx="5737428" cy="3652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46589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7" t="20495" r="36461" b="6583"/>
          <a:stretch/>
        </p:blipFill>
        <p:spPr bwMode="auto">
          <a:xfrm>
            <a:off x="395536" y="195485"/>
            <a:ext cx="3384376" cy="3888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46" t="17265" r="33692" b="12991"/>
          <a:stretch/>
        </p:blipFill>
        <p:spPr bwMode="auto">
          <a:xfrm>
            <a:off x="4735978" y="100997"/>
            <a:ext cx="3997460" cy="4077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3160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476" y="244116"/>
            <a:ext cx="7272808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300" b="1" dirty="0" smtClean="0">
                <a:solidFill>
                  <a:srgbClr val="FF0000"/>
                </a:solidFill>
              </a:rPr>
              <a:t>Зачем библиотеке </a:t>
            </a:r>
            <a:r>
              <a:rPr lang="ru-RU" sz="4300" b="1" dirty="0" err="1" smtClean="0">
                <a:solidFill>
                  <a:srgbClr val="FF0000"/>
                </a:solidFill>
              </a:rPr>
              <a:t>соцсети</a:t>
            </a:r>
            <a:r>
              <a:rPr lang="ru-RU" sz="4300" b="1" dirty="0" smtClean="0">
                <a:solidFill>
                  <a:srgbClr val="FF0000"/>
                </a:solidFill>
              </a:rPr>
              <a:t>?</a:t>
            </a:r>
            <a:endParaRPr lang="ru-RU" sz="4300" b="1" dirty="0">
              <a:solidFill>
                <a:srgbClr val="FF0000"/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 rot="1124182">
            <a:off x="384011" y="1214579"/>
            <a:ext cx="3181616" cy="122413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 rot="1124182">
            <a:off x="335121" y="1451531"/>
            <a:ext cx="2945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Прямой контакт  с аудиторией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20586891">
            <a:off x="6174116" y="1445265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Продвижение услуг 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20848851">
            <a:off x="798263" y="3408844"/>
            <a:ext cx="22601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0070C0"/>
                </a:solidFill>
              </a:rPr>
              <a:t>Обратная связь</a:t>
            </a:r>
            <a:endParaRPr lang="ru-RU" sz="2200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733958">
            <a:off x="5993239" y="3439621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Формирование имиджа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 rot="11533777">
            <a:off x="5690134" y="2969928"/>
            <a:ext cx="3032420" cy="1273342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78" b="96667" l="122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052" y="1742862"/>
            <a:ext cx="2073896" cy="2073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Стрелка вправо 13"/>
          <p:cNvSpPr/>
          <p:nvPr/>
        </p:nvSpPr>
        <p:spPr>
          <a:xfrm rot="20848851">
            <a:off x="426032" y="2979418"/>
            <a:ext cx="3081735" cy="122413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9794325">
            <a:off x="5585784" y="1163917"/>
            <a:ext cx="3147857" cy="122413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96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7494"/>
            <a:ext cx="727280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500" b="1" dirty="0" err="1" smtClean="0">
                <a:solidFill>
                  <a:srgbClr val="FF0000"/>
                </a:solidFill>
              </a:rPr>
              <a:t>ВКонтакте</a:t>
            </a:r>
            <a:endParaRPr lang="ru-RU" sz="45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40877" y="483518"/>
            <a:ext cx="4752528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500" dirty="0" smtClean="0">
                <a:solidFill>
                  <a:srgbClr val="007AD6"/>
                </a:solidFill>
              </a:rPr>
              <a:t>Более 410 млн. пользователей по всему миру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500" dirty="0" smtClean="0">
                <a:solidFill>
                  <a:srgbClr val="007AD6"/>
                </a:solidFill>
              </a:rPr>
              <a:t>Охватывает практически все социальные группы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500" dirty="0">
                <a:solidFill>
                  <a:srgbClr val="007AD6"/>
                </a:solidFill>
              </a:rPr>
              <a:t>У</a:t>
            </a:r>
            <a:r>
              <a:rPr lang="ru-RU" sz="2500" dirty="0" smtClean="0">
                <a:solidFill>
                  <a:srgbClr val="007AD6"/>
                </a:solidFill>
              </a:rPr>
              <a:t>довлетворяет различные социальные потребности:</a:t>
            </a:r>
          </a:p>
          <a:p>
            <a:pPr marL="982663" indent="-263525">
              <a:buFont typeface="Wingdings" pitchFamily="2" charset="2"/>
              <a:buChar char="ü"/>
            </a:pPr>
            <a:r>
              <a:rPr lang="ru-RU" dirty="0" smtClean="0">
                <a:solidFill>
                  <a:srgbClr val="007AD6"/>
                </a:solidFill>
              </a:rPr>
              <a:t>Общение</a:t>
            </a:r>
          </a:p>
          <a:p>
            <a:pPr marL="982663" indent="-263525">
              <a:buFont typeface="Wingdings" pitchFamily="2" charset="2"/>
              <a:buChar char="ü"/>
            </a:pPr>
            <a:r>
              <a:rPr lang="ru-RU" dirty="0" smtClean="0">
                <a:solidFill>
                  <a:srgbClr val="007AD6"/>
                </a:solidFill>
              </a:rPr>
              <a:t>Разнообразный контент</a:t>
            </a:r>
          </a:p>
          <a:p>
            <a:pPr marL="982663" indent="-263525">
              <a:buFont typeface="Wingdings" pitchFamily="2" charset="2"/>
              <a:buChar char="ü"/>
            </a:pPr>
            <a:r>
              <a:rPr lang="ru-RU" dirty="0" smtClean="0">
                <a:solidFill>
                  <a:srgbClr val="007AD6"/>
                </a:solidFill>
              </a:rPr>
              <a:t>Игры и приложения</a:t>
            </a:r>
          </a:p>
          <a:p>
            <a:pPr marL="982663" indent="-263525">
              <a:buFont typeface="Wingdings" pitchFamily="2" charset="2"/>
              <a:buChar char="ü"/>
            </a:pPr>
            <a:r>
              <a:rPr lang="ru-RU" dirty="0" smtClean="0">
                <a:solidFill>
                  <a:srgbClr val="007AD6"/>
                </a:solidFill>
              </a:rPr>
              <a:t>Сообщества и группы</a:t>
            </a:r>
            <a:endParaRPr lang="ru-RU" dirty="0">
              <a:solidFill>
                <a:srgbClr val="007AD6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39" b="90453" l="3958" r="99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72184"/>
            <a:ext cx="2752153" cy="219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481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5464" y="339502"/>
            <a:ext cx="8443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</a:rPr>
              <a:t>Паблик </a:t>
            </a:r>
            <a:r>
              <a:rPr lang="en-US" sz="5000" b="1" dirty="0" err="1" smtClean="0">
                <a:solidFill>
                  <a:srgbClr val="FF0000"/>
                </a:solidFill>
              </a:rPr>
              <a:t>vs</a:t>
            </a:r>
            <a:r>
              <a:rPr lang="en-US" sz="5000" b="1" dirty="0" smtClean="0">
                <a:solidFill>
                  <a:srgbClr val="FF0000"/>
                </a:solidFill>
              </a:rPr>
              <a:t> </a:t>
            </a:r>
            <a:r>
              <a:rPr lang="ru-RU" sz="5000" b="1" dirty="0">
                <a:solidFill>
                  <a:srgbClr val="FF0000"/>
                </a:solidFill>
              </a:rPr>
              <a:t>Г</a:t>
            </a:r>
            <a:r>
              <a:rPr lang="ru-RU" sz="5000" b="1" dirty="0" smtClean="0">
                <a:solidFill>
                  <a:srgbClr val="FF0000"/>
                </a:solidFill>
              </a:rPr>
              <a:t>руппа</a:t>
            </a:r>
            <a:endParaRPr lang="ru-RU" sz="50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5536" y="1275606"/>
            <a:ext cx="38884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7AD6"/>
                </a:solidFill>
              </a:rPr>
              <a:t>Оставлять записи на стене могут только администраторы. </a:t>
            </a:r>
            <a:endParaRPr lang="ru-RU" dirty="0" smtClean="0">
              <a:solidFill>
                <a:srgbClr val="007AD6"/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solidFill>
                  <a:srgbClr val="007AD6"/>
                </a:solidFill>
              </a:rPr>
              <a:t>На </a:t>
            </a:r>
            <a:r>
              <a:rPr lang="ru-RU" dirty="0">
                <a:solidFill>
                  <a:srgbClr val="007AD6"/>
                </a:solidFill>
              </a:rPr>
              <a:t>страницах пользователей публичная страница размещается в меню «Интересные </a:t>
            </a:r>
            <a:r>
              <a:rPr lang="ru-RU" dirty="0" smtClean="0">
                <a:solidFill>
                  <a:srgbClr val="007AD6"/>
                </a:solidFill>
              </a:rPr>
              <a:t>страницы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7AD6"/>
                </a:solidFill>
              </a:rPr>
              <a:t>Е</a:t>
            </a:r>
            <a:r>
              <a:rPr lang="ru-RU" dirty="0" smtClean="0">
                <a:solidFill>
                  <a:srgbClr val="007AD6"/>
                </a:solidFill>
              </a:rPr>
              <a:t>сть </a:t>
            </a:r>
            <a:r>
              <a:rPr lang="ru-RU" dirty="0">
                <a:solidFill>
                  <a:srgbClr val="007AD6"/>
                </a:solidFill>
              </a:rPr>
              <a:t>возможность настроить автоматический экспорт новостей в </a:t>
            </a:r>
            <a:r>
              <a:rPr lang="ru-RU" dirty="0" err="1">
                <a:solidFill>
                  <a:srgbClr val="007AD6"/>
                </a:solidFill>
              </a:rPr>
              <a:t>твиттер</a:t>
            </a:r>
            <a:r>
              <a:rPr lang="ru-RU" dirty="0">
                <a:solidFill>
                  <a:srgbClr val="007AD6"/>
                </a:solidFill>
              </a:rPr>
              <a:t>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7AD6"/>
                </a:solidFill>
              </a:rPr>
              <a:t>Нельзя удалить  подписчиков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02566" y="1417588"/>
            <a:ext cx="40961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solidFill>
                  <a:srgbClr val="007AD6"/>
                </a:solidFill>
              </a:rPr>
              <a:t>Участники могут сами писать на стене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7AD6"/>
                </a:solidFill>
              </a:rPr>
              <a:t>М</a:t>
            </a:r>
            <a:r>
              <a:rPr lang="ru-RU" dirty="0" smtClean="0">
                <a:solidFill>
                  <a:srgbClr val="007AD6"/>
                </a:solidFill>
              </a:rPr>
              <a:t>ожно </a:t>
            </a:r>
            <a:r>
              <a:rPr lang="ru-RU" dirty="0">
                <a:solidFill>
                  <a:srgbClr val="007AD6"/>
                </a:solidFill>
              </a:rPr>
              <a:t>разослать приглашения </a:t>
            </a:r>
            <a:r>
              <a:rPr lang="ru-RU" dirty="0" smtClean="0">
                <a:solidFill>
                  <a:srgbClr val="007AD6"/>
                </a:solidFill>
              </a:rPr>
              <a:t>друзьям</a:t>
            </a:r>
            <a:endParaRPr lang="ru-RU" dirty="0">
              <a:solidFill>
                <a:srgbClr val="007AD6"/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solidFill>
                  <a:srgbClr val="007AD6"/>
                </a:solidFill>
              </a:rPr>
              <a:t>Можно создавать дополнительные страниц ы (статьи)</a:t>
            </a:r>
            <a:endParaRPr lang="ru-RU" dirty="0">
              <a:solidFill>
                <a:srgbClr val="007AD6"/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solidFill>
                  <a:srgbClr val="007AD6"/>
                </a:solidFill>
              </a:rPr>
              <a:t>Администратор может удалить любого участника</a:t>
            </a:r>
            <a:endParaRPr lang="ru-RU" dirty="0">
              <a:solidFill>
                <a:srgbClr val="007AD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52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0602" y="411274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https://</a:t>
            </a:r>
            <a:r>
              <a:rPr lang="en-US" sz="4000" b="1" dirty="0" smtClean="0">
                <a:solidFill>
                  <a:srgbClr val="FF0000"/>
                </a:solidFill>
              </a:rPr>
              <a:t>vk.com/znakomstvo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739525" y="411274"/>
            <a:ext cx="1440000" cy="360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9358" y="1912937"/>
            <a:ext cx="5527184" cy="1317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55576" y="2064283"/>
            <a:ext cx="11056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500" dirty="0" smtClean="0">
                <a:solidFill>
                  <a:schemeClr val="bg1"/>
                </a:solidFill>
              </a:rPr>
              <a:t>1:4</a:t>
            </a:r>
            <a:endParaRPr lang="ru-RU" sz="45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92175" y="2261279"/>
            <a:ext cx="3310401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Обложка группы</a:t>
            </a:r>
            <a:endParaRPr lang="ru-RU" sz="3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7595" y="3223765"/>
            <a:ext cx="118500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500" dirty="0" smtClean="0">
                <a:solidFill>
                  <a:schemeClr val="bg1"/>
                </a:solidFill>
              </a:rPr>
              <a:t>2:5</a:t>
            </a:r>
            <a:endParaRPr lang="ru-RU" sz="45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57441" y="312065"/>
            <a:ext cx="441146" cy="2830967"/>
          </a:xfrm>
          <a:prstGeom prst="rect">
            <a:avLst/>
          </a:prstGeom>
          <a:noFill/>
        </p:spPr>
        <p:txBody>
          <a:bodyPr vert="wordArtVert" wrap="none" lIns="91440" tIns="45720" rIns="91440" bIns="4572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5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Аватар</a:t>
            </a:r>
            <a:endParaRPr lang="ru-RU" sz="25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148832" y="3404779"/>
            <a:ext cx="846337" cy="7909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940196" y="3507854"/>
            <a:ext cx="126360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r>
              <a:rPr lang="ru-RU" sz="16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иниа</a:t>
            </a:r>
            <a:endParaRPr lang="ru-RU" sz="1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16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тюра</a:t>
            </a:r>
            <a:endParaRPr lang="ru-RU" sz="1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574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3986"/>
            <a:ext cx="8630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Что ещё должно быть в группе?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419622"/>
            <a:ext cx="67687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2800" dirty="0">
                <a:solidFill>
                  <a:srgbClr val="007AD6"/>
                </a:solidFill>
              </a:rPr>
              <a:t>ссылки на страницы администраторов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>
                <a:solidFill>
                  <a:srgbClr val="007AD6"/>
                </a:solidFill>
              </a:rPr>
              <a:t>фотоальбомы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>
                <a:solidFill>
                  <a:srgbClr val="007AD6"/>
                </a:solidFill>
              </a:rPr>
              <a:t>видео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>
                <a:solidFill>
                  <a:srgbClr val="007AD6"/>
                </a:solidFill>
              </a:rPr>
              <a:t>ссылки на другие страницы</a:t>
            </a:r>
          </a:p>
        </p:txBody>
      </p:sp>
    </p:spTree>
    <p:extLst>
      <p:ext uri="{BB962C8B-B14F-4D97-AF65-F5344CB8AC3E}">
        <p14:creationId xmlns:p14="http://schemas.microsoft.com/office/powerpoint/2010/main" val="284620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13986"/>
            <a:ext cx="568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Контент – в центре всего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652120" y="1954393"/>
            <a:ext cx="2088232" cy="200657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673124" y="649975"/>
            <a:ext cx="2067228" cy="195705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904148" y="1115335"/>
            <a:ext cx="14401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>
                <a:solidFill>
                  <a:srgbClr val="FF0000"/>
                </a:solidFill>
              </a:rPr>
              <a:t>и</a:t>
            </a:r>
            <a:r>
              <a:rPr lang="ru-RU" sz="2500" dirty="0" smtClean="0">
                <a:solidFill>
                  <a:srgbClr val="FF0000"/>
                </a:solidFill>
              </a:rPr>
              <a:t>нтерес</a:t>
            </a:r>
          </a:p>
          <a:p>
            <a:pPr algn="ctr"/>
            <a:r>
              <a:rPr lang="ru-RU" sz="2500" dirty="0" err="1" smtClean="0">
                <a:solidFill>
                  <a:srgbClr val="FF0000"/>
                </a:solidFill>
              </a:rPr>
              <a:t>ный</a:t>
            </a:r>
            <a:endParaRPr lang="ru-RU" sz="2500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020272" y="614693"/>
            <a:ext cx="2049321" cy="198740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626802" y="1080254"/>
            <a:ext cx="11156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п</a:t>
            </a:r>
            <a:r>
              <a:rPr lang="ru-RU" sz="2800" dirty="0" smtClean="0">
                <a:solidFill>
                  <a:srgbClr val="FF0000"/>
                </a:solidFill>
              </a:rPr>
              <a:t>олез</a:t>
            </a:r>
          </a:p>
          <a:p>
            <a:pPr algn="ctr"/>
            <a:r>
              <a:rPr lang="ru-RU" sz="2800" dirty="0" err="1" smtClean="0">
                <a:solidFill>
                  <a:srgbClr val="FF0000"/>
                </a:solidFill>
              </a:rPr>
              <a:t>ный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046823" y="1988196"/>
            <a:ext cx="2022770" cy="200657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048164" y="2607032"/>
            <a:ext cx="12961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 err="1">
                <a:solidFill>
                  <a:srgbClr val="FF0000"/>
                </a:solidFill>
              </a:rPr>
              <a:t>т</a:t>
            </a:r>
            <a:r>
              <a:rPr lang="ru-RU" sz="2500" dirty="0" err="1" smtClean="0">
                <a:solidFill>
                  <a:srgbClr val="FF0000"/>
                </a:solidFill>
              </a:rPr>
              <a:t>емати</a:t>
            </a:r>
            <a:endParaRPr lang="ru-RU" sz="2500" dirty="0" smtClean="0">
              <a:solidFill>
                <a:srgbClr val="FF0000"/>
              </a:solidFill>
            </a:endParaRPr>
          </a:p>
          <a:p>
            <a:r>
              <a:rPr lang="ru-RU" sz="2500" dirty="0" err="1" smtClean="0">
                <a:solidFill>
                  <a:srgbClr val="FF0000"/>
                </a:solidFill>
              </a:rPr>
              <a:t>ческий</a:t>
            </a:r>
            <a:endParaRPr lang="ru-RU" sz="25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96336" y="2607032"/>
            <a:ext cx="12961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 err="1">
                <a:solidFill>
                  <a:srgbClr val="FF0000"/>
                </a:solidFill>
              </a:rPr>
              <a:t>у</a:t>
            </a:r>
            <a:r>
              <a:rPr lang="ru-RU" sz="2500" dirty="0" err="1" smtClean="0">
                <a:solidFill>
                  <a:srgbClr val="FF0000"/>
                </a:solidFill>
              </a:rPr>
              <a:t>никаль</a:t>
            </a:r>
            <a:endParaRPr lang="ru-RU" sz="2500" dirty="0" smtClean="0">
              <a:solidFill>
                <a:srgbClr val="FF0000"/>
              </a:solidFill>
            </a:endParaRPr>
          </a:p>
          <a:p>
            <a:pPr algn="ctr"/>
            <a:r>
              <a:rPr lang="ru-RU" sz="2500" dirty="0" err="1" smtClean="0">
                <a:solidFill>
                  <a:srgbClr val="FF0000"/>
                </a:solidFill>
              </a:rPr>
              <a:t>ный</a:t>
            </a:r>
            <a:endParaRPr lang="ru-RU" sz="25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520" y="1419622"/>
            <a:ext cx="30963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 smtClean="0">
                <a:solidFill>
                  <a:srgbClr val="007AD6"/>
                </a:solidFill>
              </a:rPr>
              <a:t>Много </a:t>
            </a:r>
            <a:r>
              <a:rPr lang="ru-RU" sz="2500" dirty="0" err="1" smtClean="0">
                <a:solidFill>
                  <a:srgbClr val="007AD6"/>
                </a:solidFill>
              </a:rPr>
              <a:t>репостов</a:t>
            </a:r>
            <a:endParaRPr lang="ru-RU" sz="2500" dirty="0">
              <a:solidFill>
                <a:srgbClr val="007AD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26851" y="2034361"/>
            <a:ext cx="30243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 smtClean="0">
                <a:solidFill>
                  <a:srgbClr val="007AD6"/>
                </a:solidFill>
              </a:rPr>
              <a:t>Длинные тексты</a:t>
            </a:r>
            <a:endParaRPr lang="ru-RU" sz="2500" dirty="0">
              <a:solidFill>
                <a:srgbClr val="007AD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56667" y="3523790"/>
            <a:ext cx="27363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 smtClean="0">
                <a:solidFill>
                  <a:srgbClr val="007AD6"/>
                </a:solidFill>
              </a:rPr>
              <a:t>Безграмотность</a:t>
            </a:r>
            <a:endParaRPr lang="ru-RU" sz="2500" dirty="0">
              <a:solidFill>
                <a:srgbClr val="007AD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7534" y="2799392"/>
            <a:ext cx="24842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>
                <a:solidFill>
                  <a:srgbClr val="007AD6"/>
                </a:solidFill>
              </a:rPr>
              <a:t>Н</a:t>
            </a:r>
            <a:r>
              <a:rPr lang="ru-RU" sz="2500" dirty="0" smtClean="0">
                <a:solidFill>
                  <a:srgbClr val="007AD6"/>
                </a:solidFill>
              </a:rPr>
              <a:t>еактуальность</a:t>
            </a:r>
            <a:endParaRPr lang="ru-RU" sz="2500" dirty="0">
              <a:solidFill>
                <a:srgbClr val="007AD6"/>
              </a:solidFill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377534" y="1203598"/>
            <a:ext cx="2179133" cy="8307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240743" y="1255789"/>
            <a:ext cx="2179133" cy="8047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626851" y="1886082"/>
            <a:ext cx="2179133" cy="8307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2783686" y="1896676"/>
            <a:ext cx="2022298" cy="77325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77534" y="2716846"/>
            <a:ext cx="2179133" cy="64699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377534" y="2716846"/>
            <a:ext cx="2179132" cy="64699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2705268" y="3437336"/>
            <a:ext cx="2179133" cy="66987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2579207" y="3437336"/>
            <a:ext cx="2274420" cy="5818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563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3986"/>
            <a:ext cx="8630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Регулярность  - залог успеха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9490" y="1419622"/>
            <a:ext cx="83422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3000" dirty="0" smtClean="0">
                <a:solidFill>
                  <a:srgbClr val="007AD6"/>
                </a:solidFill>
              </a:rPr>
              <a:t>Чередуем серьёзную и развлекательную информацию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000" dirty="0" smtClean="0">
                <a:solidFill>
                  <a:srgbClr val="007AD6"/>
                </a:solidFill>
              </a:rPr>
              <a:t>Соблюдаем выбранную частоту публикаций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000" dirty="0" smtClean="0">
                <a:solidFill>
                  <a:srgbClr val="007AD6"/>
                </a:solidFill>
              </a:rPr>
              <a:t>Своевременно реагируем на комментарии и вопросы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572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068" y="339502"/>
            <a:ext cx="8630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Ещё несколько советов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1275606"/>
            <a:ext cx="779971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3000" dirty="0">
                <a:solidFill>
                  <a:srgbClr val="007AD6"/>
                </a:solidFill>
              </a:rPr>
              <a:t>В</a:t>
            </a:r>
            <a:r>
              <a:rPr lang="ru-RU" sz="3000" dirty="0" smtClean="0">
                <a:solidFill>
                  <a:srgbClr val="007AD6"/>
                </a:solidFill>
              </a:rPr>
              <a:t>изуализируйте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3000" dirty="0" smtClean="0">
                <a:solidFill>
                  <a:srgbClr val="007AD6"/>
                </a:solidFill>
              </a:rPr>
              <a:t>Будьте краткими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3000" dirty="0">
                <a:solidFill>
                  <a:srgbClr val="007AD6"/>
                </a:solidFill>
              </a:rPr>
              <a:t>Используйте </a:t>
            </a:r>
            <a:r>
              <a:rPr lang="ru-RU" sz="3000" dirty="0" err="1">
                <a:solidFill>
                  <a:srgbClr val="007AD6"/>
                </a:solidFill>
              </a:rPr>
              <a:t>эмодзи</a:t>
            </a:r>
            <a:r>
              <a:rPr lang="ru-RU" sz="3000" dirty="0">
                <a:solidFill>
                  <a:srgbClr val="007AD6"/>
                </a:solidFill>
              </a:rPr>
              <a:t>  и </a:t>
            </a:r>
            <a:r>
              <a:rPr lang="ru-RU" sz="3000" dirty="0" err="1" smtClean="0">
                <a:solidFill>
                  <a:srgbClr val="007AD6"/>
                </a:solidFill>
              </a:rPr>
              <a:t>хэштеги</a:t>
            </a:r>
            <a:endParaRPr lang="ru-RU" sz="3000" dirty="0" smtClean="0">
              <a:solidFill>
                <a:srgbClr val="007AD6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3000" dirty="0" smtClean="0">
                <a:solidFill>
                  <a:srgbClr val="007AD6"/>
                </a:solidFill>
              </a:rPr>
              <a:t>Забудьте об официозе</a:t>
            </a:r>
            <a:endParaRPr lang="ru-RU" sz="3000" dirty="0">
              <a:solidFill>
                <a:srgbClr val="007AD6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089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185</Words>
  <Application>Microsoft Office PowerPoint</Application>
  <PresentationFormat>Экран (16:9)</PresentationFormat>
  <Paragraphs>61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LENA</dc:creator>
  <cp:lastModifiedBy>LENA</cp:lastModifiedBy>
  <cp:revision>25</cp:revision>
  <dcterms:created xsi:type="dcterms:W3CDTF">2018-09-17T06:33:07Z</dcterms:created>
  <dcterms:modified xsi:type="dcterms:W3CDTF">2018-09-20T06:19:28Z</dcterms:modified>
</cp:coreProperties>
</file>