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85" r:id="rId8"/>
    <p:sldId id="262" r:id="rId9"/>
    <p:sldId id="263" r:id="rId10"/>
    <p:sldId id="283" r:id="rId11"/>
    <p:sldId id="265" r:id="rId12"/>
    <p:sldId id="284" r:id="rId13"/>
    <p:sldId id="266" r:id="rId14"/>
    <p:sldId id="267" r:id="rId15"/>
    <p:sldId id="268" r:id="rId16"/>
    <p:sldId id="286" r:id="rId17"/>
    <p:sldId id="269" r:id="rId18"/>
    <p:sldId id="270" r:id="rId19"/>
    <p:sldId id="271" r:id="rId20"/>
    <p:sldId id="272" r:id="rId21"/>
    <p:sldId id="273" r:id="rId22"/>
    <p:sldId id="274" r:id="rId23"/>
    <p:sldId id="276" r:id="rId24"/>
    <p:sldId id="282" r:id="rId25"/>
    <p:sldId id="277" r:id="rId26"/>
    <p:sldId id="287" r:id="rId27"/>
    <p:sldId id="278" r:id="rId28"/>
    <p:sldId id="279" r:id="rId29"/>
    <p:sldId id="280" r:id="rId30"/>
    <p:sldId id="281" r:id="rId31"/>
    <p:sldId id="26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1000108"/>
            <a:ext cx="7643866" cy="1477328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Русский язык -  </a:t>
            </a:r>
          </a:p>
        </p:txBody>
      </p:sp>
      <p:sp>
        <p:nvSpPr>
          <p:cNvPr id="7" name="Прямоугольник 6"/>
          <p:cNvSpPr/>
          <p:nvPr/>
        </p:nvSpPr>
        <p:spPr>
          <a:xfrm rot="21168516">
            <a:off x="760347" y="2274542"/>
            <a:ext cx="7215238" cy="1477328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9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сть контакт!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42852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 smtClean="0"/>
              <a:t>МАУК «Межпоселенческая центральная библиотека Очёрского муниципального района»</a:t>
            </a:r>
          </a:p>
          <a:p>
            <a:pPr algn="ctr"/>
            <a:r>
              <a:rPr lang="ru-RU" sz="1100" dirty="0" smtClean="0"/>
              <a:t>в рамках проекта «Живое слово русское» при поддержке Министерства культуры Пермского края</a:t>
            </a:r>
            <a:endParaRPr lang="ru-RU" sz="1100" dirty="0"/>
          </a:p>
        </p:txBody>
      </p:sp>
      <p:pic>
        <p:nvPicPr>
          <p:cNvPr id="25602" name="Picture 2" descr="http://freeprograms.me/uploads/posts/2014-06/1403442295_1-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44" y="214290"/>
            <a:ext cx="142876" cy="14287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929058" y="628652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Очёр, 2016</a:t>
            </a:r>
            <a:endParaRPr lang="ru-RU" dirty="0"/>
          </a:p>
        </p:txBody>
      </p:sp>
      <p:pic>
        <p:nvPicPr>
          <p:cNvPr id="4" name="Picture 2" descr="http://si.wsj.net/public/resources/images/OG-AF107_dislik_G_20150714121041.gif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3044527"/>
            <a:ext cx="5715040" cy="38134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8596" y="357166"/>
            <a:ext cx="850112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Русские классики: рисунки на полях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2" descr="http://f19.ifotki.info/org/7bf2790150f91d84ef6bdd2a4bb5d34eb03837225916920.jpg"/>
          <p:cNvPicPr>
            <a:picLocks noChangeAspect="1" noChangeArrowheads="1"/>
          </p:cNvPicPr>
          <p:nvPr/>
        </p:nvPicPr>
        <p:blipFill>
          <a:blip r:embed="rId3">
            <a:lum bright="10000"/>
          </a:blip>
          <a:srcRect/>
          <a:stretch>
            <a:fillRect/>
          </a:stretch>
        </p:blipFill>
        <p:spPr bwMode="auto">
          <a:xfrm rot="21449804">
            <a:off x="5026101" y="1779667"/>
            <a:ext cx="3083017" cy="4505059"/>
          </a:xfrm>
          <a:prstGeom prst="rect">
            <a:avLst/>
          </a:prstGeom>
          <a:noFill/>
        </p:spPr>
      </p:pic>
      <p:pic>
        <p:nvPicPr>
          <p:cNvPr id="1030" name="Picture 6" descr="http://mypresentation.ru/documents/fc1a8a68dcdae8570110dcd65c8866d5/img21.jpg"/>
          <p:cNvPicPr>
            <a:picLocks noChangeAspect="1" noChangeArrowheads="1"/>
          </p:cNvPicPr>
          <p:nvPr/>
        </p:nvPicPr>
        <p:blipFill>
          <a:blip r:embed="rId4"/>
          <a:srcRect t="3750" r="5312" b="6249"/>
          <a:stretch>
            <a:fillRect/>
          </a:stretch>
        </p:blipFill>
        <p:spPr bwMode="auto">
          <a:xfrm rot="21403735">
            <a:off x="851297" y="1308206"/>
            <a:ext cx="3355481" cy="2392036"/>
          </a:xfrm>
          <a:prstGeom prst="rect">
            <a:avLst/>
          </a:prstGeom>
          <a:noFill/>
        </p:spPr>
      </p:pic>
      <p:pic>
        <p:nvPicPr>
          <p:cNvPr id="1028" name="Picture 4" descr="http://www.kmvline.ru/otkr/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51215">
            <a:off x="805425" y="3769635"/>
            <a:ext cx="3556310" cy="26248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571472" y="500042"/>
            <a:ext cx="807249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Смайлы</a:t>
            </a:r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и </a:t>
            </a:r>
            <a:r>
              <a:rPr lang="ru-RU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эмотиконы</a:t>
            </a:r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(</a:t>
            </a:r>
            <a:r>
              <a:rPr lang="ru-RU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эмоджи</a:t>
            </a:r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)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00364" y="1214422"/>
            <a:ext cx="307183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 smtClean="0">
                <a:solidFill>
                  <a:srgbClr val="FF0000"/>
                </a:solidFill>
              </a:rPr>
              <a:t>Smile</a:t>
            </a:r>
            <a:r>
              <a:rPr lang="ru-RU" sz="2500" b="1" dirty="0" smtClean="0">
                <a:solidFill>
                  <a:srgbClr val="FF0000"/>
                </a:solidFill>
              </a:rPr>
              <a:t> </a:t>
            </a:r>
            <a:r>
              <a:rPr lang="en-US" sz="2500" b="1" dirty="0" smtClean="0">
                <a:solidFill>
                  <a:srgbClr val="FF0000"/>
                </a:solidFill>
              </a:rPr>
              <a:t>=</a:t>
            </a:r>
            <a:r>
              <a:rPr lang="ru-RU" sz="2500" b="1" dirty="0" smtClean="0">
                <a:solidFill>
                  <a:srgbClr val="FF0000"/>
                </a:solidFill>
              </a:rPr>
              <a:t> улыбка</a:t>
            </a:r>
            <a:endParaRPr lang="ru-RU" sz="25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8794" y="1785926"/>
            <a:ext cx="542928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b="1" dirty="0" smtClean="0">
                <a:solidFill>
                  <a:srgbClr val="FF0000"/>
                </a:solidFill>
              </a:rPr>
              <a:t>Emotion</a:t>
            </a:r>
            <a:r>
              <a:rPr lang="ru-RU" sz="2300" b="1" dirty="0" smtClean="0">
                <a:solidFill>
                  <a:srgbClr val="FF0000"/>
                </a:solidFill>
              </a:rPr>
              <a:t> </a:t>
            </a:r>
            <a:r>
              <a:rPr lang="en-US" sz="2300" b="1" dirty="0" smtClean="0">
                <a:solidFill>
                  <a:srgbClr val="FF0000"/>
                </a:solidFill>
              </a:rPr>
              <a:t>+</a:t>
            </a:r>
            <a:r>
              <a:rPr lang="ru-RU" sz="2300" b="1" dirty="0" smtClean="0">
                <a:solidFill>
                  <a:srgbClr val="FF0000"/>
                </a:solidFill>
              </a:rPr>
              <a:t> </a:t>
            </a:r>
            <a:r>
              <a:rPr lang="en-US" sz="2300" b="1" dirty="0" smtClean="0">
                <a:solidFill>
                  <a:srgbClr val="FF0000"/>
                </a:solidFill>
              </a:rPr>
              <a:t>icon</a:t>
            </a:r>
            <a:r>
              <a:rPr lang="ru-RU" sz="2300" b="1" dirty="0" smtClean="0">
                <a:solidFill>
                  <a:srgbClr val="FF0000"/>
                </a:solidFill>
              </a:rPr>
              <a:t> </a:t>
            </a:r>
            <a:r>
              <a:rPr lang="en-US" sz="2300" b="1" dirty="0" smtClean="0">
                <a:solidFill>
                  <a:srgbClr val="FF0000"/>
                </a:solidFill>
              </a:rPr>
              <a:t>=</a:t>
            </a:r>
            <a:r>
              <a:rPr lang="ru-RU" sz="2300" b="1" dirty="0" smtClean="0">
                <a:solidFill>
                  <a:srgbClr val="FF0000"/>
                </a:solidFill>
              </a:rPr>
              <a:t> эмоция + пиктограмма</a:t>
            </a:r>
            <a:endParaRPr lang="ru-RU" sz="2300" b="1" dirty="0">
              <a:solidFill>
                <a:srgbClr val="FF0000"/>
              </a:solidFill>
            </a:endParaRPr>
          </a:p>
        </p:txBody>
      </p:sp>
      <p:pic>
        <p:nvPicPr>
          <p:cNvPr id="21508" name="Picture 4" descr="http://1.bp.blogspot.com/--O6oLy4cg6Q/VSvWKKTkt1I/AAAAAAAABLk/hh5OOAjWUbA/s1600/emoj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928802"/>
            <a:ext cx="1714512" cy="171451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286248" y="2571744"/>
            <a:ext cx="421484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500" dirty="0" smtClean="0">
                <a:solidFill>
                  <a:schemeClr val="tx2">
                    <a:lumMod val="50000"/>
                  </a:schemeClr>
                </a:solidFill>
              </a:rPr>
              <a:t>символы, состоящие из последовательности знаков письма (букв, цифр, знаков пунктуации и т.д.), обозначающие какое-либо понятие или эмоциональное отношение в письменной речи</a:t>
            </a:r>
            <a:endParaRPr lang="ru-RU" sz="25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1510" name="Picture 6" descr="http://www.chernigov.ua/images/articles/20130719/cf3f61a325a1983b8c894856535d40df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3571876"/>
            <a:ext cx="4406666" cy="2909888"/>
          </a:xfrm>
          <a:prstGeom prst="rect">
            <a:avLst/>
          </a:prstGeom>
          <a:noFill/>
        </p:spPr>
      </p:pic>
      <p:pic>
        <p:nvPicPr>
          <p:cNvPr id="21512" name="Picture 8" descr="http://westbyweb.com/wp-content/uploads/2015/12/smile-emoji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2428868"/>
            <a:ext cx="1301192" cy="1214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62" name="Picture 2" descr="https://suaradicoba.files.wordpress.com/2010/11/fahlman.jpg?w=490&amp;h=32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785926"/>
            <a:ext cx="6679125" cy="445729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71472" y="285729"/>
            <a:ext cx="807249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Создатель смайлика профессор Скот </a:t>
            </a:r>
            <a:r>
              <a:rPr lang="ru-RU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Фалман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7158" y="1214422"/>
            <a:ext cx="3429024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Печатать заглавными буквами в Интернете – </a:t>
            </a:r>
          </a:p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все равно, что повышать голос в обычном общении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3554" name="Picture 2" descr="http://nashzhitomir.net/files/6091_533b716ce4f5a4866a99bbd357f05a36.jpg"/>
          <p:cNvPicPr>
            <a:picLocks noChangeAspect="1" noChangeArrowheads="1"/>
          </p:cNvPicPr>
          <p:nvPr/>
        </p:nvPicPr>
        <p:blipFill>
          <a:blip r:embed="rId3"/>
          <a:srcRect r="1853" b="6109"/>
          <a:stretch>
            <a:fillRect/>
          </a:stretch>
        </p:blipFill>
        <p:spPr bwMode="auto">
          <a:xfrm>
            <a:off x="3857620" y="1142984"/>
            <a:ext cx="4750627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7158" y="785794"/>
            <a:ext cx="3786214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Для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Aharoni" pitchFamily="2" charset="-79"/>
              </a:rPr>
              <a:t>усиления эмоциональности текста 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пользователи </a:t>
            </a:r>
            <a:r>
              <a:rPr lang="ru-RU" sz="3200" b="1" cap="none" spc="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Интернет 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используют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3200" b="1" i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разные стили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и </a:t>
            </a:r>
            <a:r>
              <a:rPr lang="ru-RU" sz="3200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цвета шрифта.</a:t>
            </a:r>
          </a:p>
        </p:txBody>
      </p:sp>
      <p:pic>
        <p:nvPicPr>
          <p:cNvPr id="4" name="Picture 2" descr="http://ic.pics.livejournal.com/ms_kriachers/71588598/93982/93982_original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9AD9EA"/>
              </a:clrFrom>
              <a:clrTo>
                <a:srgbClr val="9AD9E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72" y="500042"/>
            <a:ext cx="4572031" cy="457203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71472" y="5429264"/>
            <a:ext cx="7858180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5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Порой такое многообразие утомляет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71472" y="500042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Тезисы для «защиты»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1714488"/>
            <a:ext cx="7358114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600" dirty="0" smtClean="0"/>
              <a:t>	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Дополнительные элементы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обогащают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  интернет-язык.</a:t>
            </a:r>
          </a:p>
          <a:p>
            <a:pPr lvl="0">
              <a:buFont typeface="Wingdings" pitchFamily="2" charset="2"/>
              <a:buChar char="Ø"/>
            </a:pPr>
            <a:endParaRPr lang="ru-RU" sz="35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	Дополнительные элементы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засоряют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  интернет-язык.</a:t>
            </a:r>
          </a:p>
          <a:p>
            <a:endParaRPr lang="ru-RU" dirty="0"/>
          </a:p>
        </p:txBody>
      </p:sp>
      <p:pic>
        <p:nvPicPr>
          <p:cNvPr id="9" name="Picture 2" descr="http://www.kidzshoez.nl/wp-content/uploads/2013/08/dui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785786" y="1500174"/>
            <a:ext cx="1571604" cy="880098"/>
          </a:xfrm>
          <a:prstGeom prst="rect">
            <a:avLst/>
          </a:prstGeom>
          <a:noFill/>
        </p:spPr>
      </p:pic>
      <p:pic>
        <p:nvPicPr>
          <p:cNvPr id="10" name="Picture 2" descr="http://www.kidzshoez.nl/wp-content/uploads/2013/08/dui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785786" y="3143248"/>
            <a:ext cx="1571604" cy="880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71472" y="500042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Тезисы для «защиты»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1714488"/>
            <a:ext cx="7358114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600" dirty="0" smtClean="0"/>
              <a:t>	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Дополнительные элементы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обогащают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  интернет-язык.</a:t>
            </a:r>
          </a:p>
          <a:p>
            <a:pPr lvl="0">
              <a:buFont typeface="Wingdings" pitchFamily="2" charset="2"/>
              <a:buChar char="Ø"/>
            </a:pPr>
            <a:endParaRPr lang="ru-RU" sz="35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	Дополнительные элементы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засоряют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</a:rPr>
              <a:t>  интернет-язык.</a:t>
            </a:r>
          </a:p>
          <a:p>
            <a:endParaRPr lang="ru-RU" dirty="0"/>
          </a:p>
        </p:txBody>
      </p:sp>
      <p:pic>
        <p:nvPicPr>
          <p:cNvPr id="9" name="Picture 2" descr="http://www.kidzshoez.nl/wp-content/uploads/2013/08/dui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785786" y="1500174"/>
            <a:ext cx="1571604" cy="880098"/>
          </a:xfrm>
          <a:prstGeom prst="rect">
            <a:avLst/>
          </a:prstGeom>
          <a:noFill/>
        </p:spPr>
      </p:pic>
      <p:pic>
        <p:nvPicPr>
          <p:cNvPr id="10" name="Picture 2" descr="http://www.kidzshoez.nl/wp-content/uploads/2013/08/dui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785786" y="3143248"/>
            <a:ext cx="1571604" cy="880098"/>
          </a:xfrm>
          <a:prstGeom prst="rect">
            <a:avLst/>
          </a:prstGeom>
          <a:noFill/>
        </p:spPr>
      </p:pic>
      <p:pic>
        <p:nvPicPr>
          <p:cNvPr id="11" name="Рисунок 10" descr="timer 05mi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116" y="6000768"/>
            <a:ext cx="2143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857232"/>
            <a:ext cx="7215238" cy="4093428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Жаргон Интернета</a:t>
            </a:r>
          </a:p>
          <a:p>
            <a:pPr algn="ctr"/>
            <a:r>
              <a:rPr lang="ru-RU" sz="10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 тур</a:t>
            </a:r>
            <a:endParaRPr lang="ru-RU" sz="10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642918"/>
            <a:ext cx="7215238" cy="1323439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Прямые заимствования из английского языка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0100" y="2571744"/>
            <a:ext cx="15001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err="1" smtClean="0">
                <a:solidFill>
                  <a:srgbClr val="FF0000"/>
                </a:solidFill>
              </a:rPr>
              <a:t>Блог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918" y="3643314"/>
            <a:ext cx="1500198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</a:rPr>
              <a:t>Сайт</a:t>
            </a:r>
            <a:endParaRPr lang="ru-RU" sz="35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868" y="2786058"/>
            <a:ext cx="18573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err="1" smtClean="0">
                <a:solidFill>
                  <a:srgbClr val="FF0000"/>
                </a:solidFill>
              </a:rPr>
              <a:t>Контент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71802" y="4286256"/>
            <a:ext cx="150019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FF0000"/>
                </a:solidFill>
              </a:rPr>
              <a:t>Пост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72066" y="3929066"/>
            <a:ext cx="25003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err="1" smtClean="0">
                <a:solidFill>
                  <a:srgbClr val="FF0000"/>
                </a:solidFill>
              </a:rPr>
              <a:t>Френд-лист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29256" y="5357826"/>
            <a:ext cx="200026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err="1" smtClean="0">
                <a:solidFill>
                  <a:srgbClr val="FF0000"/>
                </a:solidFill>
              </a:rPr>
              <a:t>Фолловер</a:t>
            </a:r>
            <a:endParaRPr lang="ru-RU" sz="3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15074" y="2285992"/>
            <a:ext cx="150019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800" b="1" dirty="0" smtClean="0">
                <a:solidFill>
                  <a:srgbClr val="FF0000"/>
                </a:solidFill>
              </a:rPr>
              <a:t>Чекин</a:t>
            </a:r>
            <a:endParaRPr lang="ru-RU" sz="38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28662" y="5357826"/>
            <a:ext cx="31432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err="1" smtClean="0">
                <a:solidFill>
                  <a:srgbClr val="FF0000"/>
                </a:solidFill>
              </a:rPr>
              <a:t>Комьюнити</a:t>
            </a:r>
            <a:endParaRPr lang="ru-RU" sz="3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28662" y="357166"/>
            <a:ext cx="7215238" cy="707886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Сокращения и аббревиатуры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00100" y="1285860"/>
            <a:ext cx="7358114" cy="5216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000" b="1" dirty="0" err="1" smtClean="0">
                <a:solidFill>
                  <a:srgbClr val="FF0000"/>
                </a:solidFill>
              </a:rPr>
              <a:t>Имхо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</a:rPr>
              <a:t>=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000" dirty="0" err="1" smtClean="0">
                <a:solidFill>
                  <a:schemeClr val="tx2">
                    <a:lumMod val="50000"/>
                  </a:schemeClr>
                </a:solidFill>
              </a:rPr>
              <a:t>in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000" dirty="0" err="1" smtClean="0">
                <a:solidFill>
                  <a:schemeClr val="tx2">
                    <a:lumMod val="50000"/>
                  </a:schemeClr>
                </a:solidFill>
              </a:rPr>
              <a:t>my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000" dirty="0" err="1" smtClean="0">
                <a:solidFill>
                  <a:schemeClr val="tx2">
                    <a:lumMod val="50000"/>
                  </a:schemeClr>
                </a:solidFill>
              </a:rPr>
              <a:t>humble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000" dirty="0" err="1" smtClean="0">
                <a:solidFill>
                  <a:schemeClr val="tx2">
                    <a:lumMod val="50000"/>
                  </a:schemeClr>
                </a:solidFill>
              </a:rPr>
              <a:t>opinion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= по моему скромному мнению</a:t>
            </a:r>
          </a:p>
          <a:p>
            <a:pPr>
              <a:lnSpc>
                <a:spcPct val="150000"/>
              </a:lnSpc>
            </a:pPr>
            <a:r>
              <a:rPr lang="ru-RU" sz="3000" b="1" dirty="0" smtClean="0">
                <a:solidFill>
                  <a:srgbClr val="FF0000"/>
                </a:solidFill>
              </a:rPr>
              <a:t>ЛОЛ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= </a:t>
            </a:r>
            <a:r>
              <a:rPr lang="en-US" sz="3000" dirty="0" err="1" smtClean="0">
                <a:solidFill>
                  <a:schemeClr val="tx2">
                    <a:lumMod val="50000"/>
                  </a:schemeClr>
                </a:solidFill>
              </a:rPr>
              <a:t>l</a:t>
            </a:r>
            <a:r>
              <a:rPr lang="ru-RU" sz="3000" dirty="0" err="1" smtClean="0">
                <a:solidFill>
                  <a:schemeClr val="tx2">
                    <a:lumMod val="50000"/>
                  </a:schemeClr>
                </a:solidFill>
              </a:rPr>
              <a:t>aughing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000" dirty="0" err="1" smtClean="0">
                <a:solidFill>
                  <a:schemeClr val="tx2">
                    <a:lumMod val="50000"/>
                  </a:schemeClr>
                </a:solidFill>
              </a:rPr>
              <a:t>оut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</a:rPr>
              <a:t>l</a:t>
            </a:r>
            <a:r>
              <a:rPr lang="ru-RU" sz="3000" dirty="0" err="1" smtClean="0">
                <a:solidFill>
                  <a:schemeClr val="tx2">
                    <a:lumMod val="50000"/>
                  </a:schemeClr>
                </a:solidFill>
              </a:rPr>
              <a:t>oud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= валяться от хохота</a:t>
            </a:r>
          </a:p>
          <a:p>
            <a:pPr>
              <a:lnSpc>
                <a:spcPct val="150000"/>
              </a:lnSpc>
            </a:pPr>
            <a:r>
              <a:rPr lang="ru-RU" sz="3000" b="1" dirty="0" smtClean="0">
                <a:solidFill>
                  <a:srgbClr val="FF0000"/>
                </a:solidFill>
              </a:rPr>
              <a:t>BBL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= </a:t>
            </a:r>
            <a:r>
              <a:rPr lang="ru-RU" sz="3000" dirty="0" err="1" smtClean="0">
                <a:solidFill>
                  <a:schemeClr val="tx2">
                    <a:lumMod val="50000"/>
                  </a:schemeClr>
                </a:solidFill>
              </a:rPr>
              <a:t>be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000" dirty="0" err="1" smtClean="0">
                <a:solidFill>
                  <a:schemeClr val="tx2">
                    <a:lumMod val="50000"/>
                  </a:schemeClr>
                </a:solidFill>
              </a:rPr>
              <a:t>back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000" dirty="0" err="1" smtClean="0">
                <a:solidFill>
                  <a:schemeClr val="tx2">
                    <a:lumMod val="50000"/>
                  </a:schemeClr>
                </a:solidFill>
              </a:rPr>
              <a:t>later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= вернусь позже</a:t>
            </a:r>
            <a:endParaRPr lang="en-US" sz="30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3000" b="1" dirty="0" smtClean="0">
                <a:solidFill>
                  <a:srgbClr val="FF0000"/>
                </a:solidFill>
              </a:rPr>
              <a:t>CU</a:t>
            </a:r>
            <a:r>
              <a:rPr lang="en-US" sz="3000" b="1" dirty="0" smtClean="0">
                <a:solidFill>
                  <a:srgbClr val="FF0000"/>
                </a:solidFill>
              </a:rPr>
              <a:t>L</a:t>
            </a:r>
            <a:r>
              <a:rPr lang="ru-RU" sz="3000" b="1" dirty="0" smtClean="0">
                <a:solidFill>
                  <a:srgbClr val="FF0000"/>
                </a:solidFill>
              </a:rPr>
              <a:t>8tr </a:t>
            </a: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</a:rPr>
              <a:t>=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000" dirty="0" err="1" smtClean="0">
                <a:solidFill>
                  <a:schemeClr val="tx2">
                    <a:lumMod val="50000"/>
                  </a:schemeClr>
                </a:solidFill>
              </a:rPr>
              <a:t>see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000" dirty="0" err="1" smtClean="0">
                <a:solidFill>
                  <a:schemeClr val="tx2">
                    <a:lumMod val="50000"/>
                  </a:schemeClr>
                </a:solidFill>
              </a:rPr>
              <a:t>you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000" dirty="0" err="1" smtClean="0">
                <a:solidFill>
                  <a:schemeClr val="tx2">
                    <a:lumMod val="50000"/>
                  </a:schemeClr>
                </a:solidFill>
              </a:rPr>
              <a:t>later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</a:rPr>
              <a:t>= 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увидимся позже</a:t>
            </a:r>
            <a:endParaRPr lang="en-US" sz="30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3000" b="1" dirty="0" smtClean="0">
                <a:solidFill>
                  <a:srgbClr val="FF0000"/>
                </a:solidFill>
              </a:rPr>
              <a:t>4GET</a:t>
            </a: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</a:rPr>
              <a:t> = f</a:t>
            </a:r>
            <a:r>
              <a:rPr lang="ru-RU" sz="3000" dirty="0" err="1" smtClean="0">
                <a:solidFill>
                  <a:schemeClr val="tx2">
                    <a:lumMod val="50000"/>
                  </a:schemeClr>
                </a:solidFill>
              </a:rPr>
              <a:t>orget</a:t>
            </a: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</a:rPr>
              <a:t> = 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забудь</a:t>
            </a:r>
          </a:p>
          <a:p>
            <a:pPr>
              <a:lnSpc>
                <a:spcPct val="150000"/>
              </a:lnSpc>
            </a:pPr>
            <a:r>
              <a:rPr lang="ru-RU" sz="3000" b="1" dirty="0" smtClean="0">
                <a:solidFill>
                  <a:srgbClr val="FF0000"/>
                </a:solidFill>
              </a:rPr>
              <a:t>ME2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= </a:t>
            </a:r>
            <a:r>
              <a:rPr lang="ru-RU" sz="3000" dirty="0" err="1" smtClean="0">
                <a:solidFill>
                  <a:schemeClr val="tx2">
                    <a:lumMod val="50000"/>
                  </a:schemeClr>
                </a:solidFill>
              </a:rPr>
              <a:t>Me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3000" dirty="0" err="1" smtClean="0">
                <a:solidFill>
                  <a:schemeClr val="tx2">
                    <a:lumMod val="50000"/>
                  </a:schemeClr>
                </a:solidFill>
              </a:rPr>
              <a:t>too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=   Я тоже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2143116"/>
            <a:ext cx="7215238" cy="4170372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dirty="0" smtClean="0"/>
              <a:t> </a:t>
            </a:r>
            <a:r>
              <a:rPr lang="ru-RU" sz="3900" dirty="0" smtClean="0">
                <a:solidFill>
                  <a:schemeClr val="tx2">
                    <a:lumMod val="50000"/>
                  </a:schemeClr>
                </a:solidFill>
              </a:rPr>
              <a:t>коллективное обсуждение спорного вопроса (проблемы), проходящее в форме борьбы мнений с целью поиска его оптимального решения.</a:t>
            </a:r>
          </a:p>
          <a:p>
            <a:pPr algn="ctr"/>
            <a:endParaRPr lang="ru-RU" sz="7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357166"/>
            <a:ext cx="6429420" cy="1631216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Дискуссия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928662" y="357166"/>
            <a:ext cx="7215238" cy="738664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Имитация разговорной речи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85786" y="1500174"/>
            <a:ext cx="264320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err="1" smtClean="0">
                <a:solidFill>
                  <a:srgbClr val="FF0000"/>
                </a:solidFill>
              </a:rPr>
              <a:t>Патамушта</a:t>
            </a:r>
            <a:endParaRPr lang="ru-RU" sz="3500" b="1" dirty="0">
              <a:solidFill>
                <a:srgbClr val="FF0000"/>
              </a:solidFill>
            </a:endParaRPr>
          </a:p>
        </p:txBody>
      </p:sp>
      <p:pic>
        <p:nvPicPr>
          <p:cNvPr id="26626" name="Picture 2" descr="http://imgcdn3.newsrep.net/i.img?u=http%3A%2F%2Fnewsrepmedia.blob.core.windows.net%2Fimage%2F2015-04%2F39644932_02_d-800x470_f-0_c-400x235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14744" y="3143248"/>
            <a:ext cx="6566214" cy="385765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000232" y="2928934"/>
            <a:ext cx="207170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err="1" smtClean="0">
                <a:solidFill>
                  <a:srgbClr val="FF0000"/>
                </a:solidFill>
              </a:rPr>
              <a:t>Ваще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786" y="4000504"/>
            <a:ext cx="207170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smtClean="0">
                <a:solidFill>
                  <a:srgbClr val="FF0000"/>
                </a:solidFill>
              </a:rPr>
              <a:t>Лана</a:t>
            </a:r>
            <a:endParaRPr lang="ru-RU" sz="35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57950" y="1357298"/>
            <a:ext cx="207170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err="1" smtClean="0">
                <a:solidFill>
                  <a:srgbClr val="FF0000"/>
                </a:solidFill>
              </a:rPr>
              <a:t>Мабудь</a:t>
            </a:r>
            <a:endParaRPr lang="ru-RU" sz="35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8794" y="5286388"/>
            <a:ext cx="192882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err="1" smtClean="0">
                <a:solidFill>
                  <a:srgbClr val="FF0000"/>
                </a:solidFill>
              </a:rPr>
              <a:t>Кагбэ</a:t>
            </a:r>
            <a:endParaRPr lang="ru-RU" sz="35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43372" y="2071678"/>
            <a:ext cx="207170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err="1" smtClean="0">
                <a:solidFill>
                  <a:srgbClr val="FF0000"/>
                </a:solidFill>
              </a:rPr>
              <a:t>Кагдила</a:t>
            </a:r>
            <a:endParaRPr lang="ru-RU" sz="3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142852"/>
            <a:ext cx="8215370" cy="1323439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Слова из литературного языка с новым, сниженным значением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4348" y="1571612"/>
            <a:ext cx="8001056" cy="49398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000" b="1" dirty="0" smtClean="0">
                <a:solidFill>
                  <a:srgbClr val="FF0000"/>
                </a:solidFill>
              </a:rPr>
              <a:t>Костыль 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— средство добавления недостающей функциональности в программном коде</a:t>
            </a:r>
          </a:p>
          <a:p>
            <a:pPr>
              <a:lnSpc>
                <a:spcPct val="150000"/>
              </a:lnSpc>
            </a:pPr>
            <a:r>
              <a:rPr lang="ru-RU" sz="3000" b="1" dirty="0" smtClean="0">
                <a:solidFill>
                  <a:srgbClr val="FF0000"/>
                </a:solidFill>
              </a:rPr>
              <a:t>Болванка</a:t>
            </a:r>
            <a:r>
              <a:rPr lang="ru-RU" sz="3000" dirty="0" smtClean="0"/>
              <a:t> – 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пустой </a:t>
            </a:r>
            <a:r>
              <a:rPr lang="en-US" sz="3000" dirty="0" smtClean="0">
                <a:solidFill>
                  <a:schemeClr val="tx2">
                    <a:lumMod val="50000"/>
                  </a:schemeClr>
                </a:solidFill>
              </a:rPr>
              <a:t>CD</a:t>
            </a:r>
            <a:endParaRPr lang="ru-RU" sz="3000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ru-RU" sz="3000" b="1" dirty="0" smtClean="0">
                <a:solidFill>
                  <a:srgbClr val="FF0000"/>
                </a:solidFill>
              </a:rPr>
              <a:t>Дрова 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– драйвера</a:t>
            </a:r>
          </a:p>
          <a:p>
            <a:pPr>
              <a:lnSpc>
                <a:spcPct val="150000"/>
              </a:lnSpc>
            </a:pPr>
            <a:r>
              <a:rPr lang="ru-RU" sz="3000" b="1" dirty="0" smtClean="0">
                <a:solidFill>
                  <a:srgbClr val="FF0000"/>
                </a:solidFill>
              </a:rPr>
              <a:t>Мыло</a:t>
            </a:r>
            <a:r>
              <a:rPr lang="ru-RU" sz="3000" dirty="0" smtClean="0"/>
              <a:t> 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– электронная почта</a:t>
            </a:r>
          </a:p>
          <a:p>
            <a:pPr>
              <a:lnSpc>
                <a:spcPct val="150000"/>
              </a:lnSpc>
            </a:pPr>
            <a:r>
              <a:rPr lang="ru-RU" sz="3000" b="1" dirty="0" smtClean="0">
                <a:solidFill>
                  <a:srgbClr val="FF0000"/>
                </a:solidFill>
              </a:rPr>
              <a:t>Клава 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– клавиатура </a:t>
            </a:r>
          </a:p>
          <a:p>
            <a:pPr>
              <a:lnSpc>
                <a:spcPct val="150000"/>
              </a:lnSpc>
            </a:pPr>
            <a:r>
              <a:rPr lang="ru-RU" sz="3000" b="1" dirty="0" smtClean="0">
                <a:solidFill>
                  <a:srgbClr val="FF0000"/>
                </a:solidFill>
              </a:rPr>
              <a:t>Мать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 – материнская плата</a:t>
            </a:r>
            <a:endParaRPr lang="ru-RU" sz="3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357166"/>
            <a:ext cx="8215370" cy="1631216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</a:t>
            </a:r>
            <a:r>
              <a:rPr lang="ru-RU" sz="5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Йазыг</a:t>
            </a:r>
            <a:r>
              <a:rPr lang="ru-RU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падонкафф</a:t>
            </a:r>
            <a:r>
              <a:rPr lang="ru-RU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»,  или </a:t>
            </a:r>
            <a:r>
              <a:rPr lang="ru-RU" sz="5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олбанский</a:t>
            </a:r>
            <a:endParaRPr lang="ru-RU" sz="5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22" name="Picture 2" descr="http://med-preved.narod.ru/img/preved_medved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071678"/>
            <a:ext cx="3357586" cy="4037497"/>
          </a:xfrm>
          <a:prstGeom prst="rect">
            <a:avLst/>
          </a:prstGeom>
          <a:noFill/>
        </p:spPr>
      </p:pic>
      <p:pic>
        <p:nvPicPr>
          <p:cNvPr id="30724" name="Picture 4" descr="http://mir.karelia.ru/art1/88/smiry/krevedko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AD9"/>
              </a:clrFrom>
              <a:clrTo>
                <a:srgbClr val="FDFAD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2500306"/>
            <a:ext cx="4381528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214290"/>
            <a:ext cx="8215370" cy="1631216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Основные слова и выражения «</a:t>
            </a:r>
            <a:r>
              <a:rPr lang="ru-RU" sz="5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олбанского</a:t>
            </a:r>
            <a:r>
              <a:rPr lang="ru-RU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2910" y="2143116"/>
            <a:ext cx="321471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err="1" smtClean="0">
                <a:solidFill>
                  <a:srgbClr val="FF0000"/>
                </a:solidFill>
              </a:rPr>
              <a:t>Аффтар</a:t>
            </a:r>
            <a:r>
              <a:rPr lang="ru-RU" sz="2500" b="1" dirty="0" smtClean="0">
                <a:solidFill>
                  <a:srgbClr val="FF0000"/>
                </a:solidFill>
              </a:rPr>
              <a:t>, выпей  </a:t>
            </a:r>
            <a:r>
              <a:rPr lang="ru-RU" sz="2500" b="1" dirty="0" err="1" smtClean="0">
                <a:solidFill>
                  <a:srgbClr val="FF0000"/>
                </a:solidFill>
              </a:rPr>
              <a:t>йаду</a:t>
            </a:r>
            <a:r>
              <a:rPr lang="ru-RU" sz="2500" b="1" dirty="0" smtClean="0">
                <a:solidFill>
                  <a:srgbClr val="FF0000"/>
                </a:solidFill>
              </a:rPr>
              <a:t>!</a:t>
            </a:r>
            <a:endParaRPr lang="ru-RU" sz="25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72330" y="2214554"/>
            <a:ext cx="157163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err="1" smtClean="0">
                <a:solidFill>
                  <a:srgbClr val="FF0000"/>
                </a:solidFill>
              </a:rPr>
              <a:t>Жжош</a:t>
            </a:r>
            <a:endParaRPr lang="ru-RU" sz="25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472" y="3214686"/>
            <a:ext cx="207170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err="1" smtClean="0">
                <a:solidFill>
                  <a:srgbClr val="FF0000"/>
                </a:solidFill>
              </a:rPr>
              <a:t>аццки</a:t>
            </a:r>
            <a:r>
              <a:rPr lang="ru-RU" sz="2500" b="1" dirty="0" smtClean="0">
                <a:solidFill>
                  <a:srgbClr val="FF0000"/>
                </a:solidFill>
              </a:rPr>
              <a:t> </a:t>
            </a:r>
            <a:r>
              <a:rPr lang="ru-RU" sz="2500" b="1" dirty="0" err="1" smtClean="0">
                <a:solidFill>
                  <a:srgbClr val="FF0000"/>
                </a:solidFill>
              </a:rPr>
              <a:t>сотона</a:t>
            </a:r>
            <a:endParaRPr lang="ru-RU" sz="25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71802" y="3500438"/>
            <a:ext cx="321471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500" b="1" dirty="0" err="1" smtClean="0">
                <a:solidFill>
                  <a:srgbClr val="FF0000"/>
                </a:solidFill>
              </a:rPr>
              <a:t>зачот</a:t>
            </a:r>
            <a:endParaRPr lang="ru-RU" sz="35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57686" y="2500306"/>
            <a:ext cx="18573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err="1" smtClean="0">
                <a:solidFill>
                  <a:srgbClr val="FF0000"/>
                </a:solidFill>
              </a:rPr>
              <a:t>кросафчег</a:t>
            </a:r>
            <a:endParaRPr lang="ru-RU" sz="25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29322" y="5929330"/>
            <a:ext cx="20002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FF0000"/>
                </a:solidFill>
              </a:rPr>
              <a:t>Ф топку!</a:t>
            </a:r>
            <a:endParaRPr lang="ru-RU" sz="25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472" y="4572008"/>
            <a:ext cx="321471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err="1" smtClean="0">
                <a:solidFill>
                  <a:srgbClr val="FF0000"/>
                </a:solidFill>
              </a:rPr>
              <a:t>ржунимагу</a:t>
            </a:r>
            <a:endParaRPr lang="ru-RU" sz="25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86116" y="4857760"/>
            <a:ext cx="321471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err="1" smtClean="0">
                <a:solidFill>
                  <a:srgbClr val="FF0000"/>
                </a:solidFill>
              </a:rPr>
              <a:t>пацталом</a:t>
            </a:r>
            <a:endParaRPr lang="ru-RU" sz="25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00034" y="5929330"/>
            <a:ext cx="392909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smtClean="0">
                <a:solidFill>
                  <a:srgbClr val="FF0000"/>
                </a:solidFill>
              </a:rPr>
              <a:t>Ф Бобруйск, </a:t>
            </a:r>
            <a:r>
              <a:rPr lang="ru-RU" sz="2500" b="1" dirty="0" err="1" smtClean="0">
                <a:solidFill>
                  <a:srgbClr val="FF0000"/>
                </a:solidFill>
              </a:rPr>
              <a:t>животнае</a:t>
            </a:r>
            <a:r>
              <a:rPr lang="ru-RU" sz="2500" b="1" dirty="0" smtClean="0">
                <a:solidFill>
                  <a:srgbClr val="FF0000"/>
                </a:solidFill>
              </a:rPr>
              <a:t> !</a:t>
            </a:r>
            <a:endParaRPr lang="ru-RU" sz="25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43504" y="3571876"/>
            <a:ext cx="285755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err="1" smtClean="0">
                <a:solidFill>
                  <a:srgbClr val="FF0000"/>
                </a:solidFill>
              </a:rPr>
              <a:t>Превед</a:t>
            </a:r>
            <a:r>
              <a:rPr lang="ru-RU" sz="2500" b="1" dirty="0" smtClean="0">
                <a:solidFill>
                  <a:srgbClr val="FF0000"/>
                </a:solidFill>
              </a:rPr>
              <a:t>, </a:t>
            </a:r>
            <a:r>
              <a:rPr lang="ru-RU" sz="2500" b="1" dirty="0" err="1" smtClean="0">
                <a:solidFill>
                  <a:srgbClr val="FF0000"/>
                </a:solidFill>
              </a:rPr>
              <a:t>медвед</a:t>
            </a:r>
            <a:r>
              <a:rPr lang="ru-RU" sz="2500" b="1" dirty="0" smtClean="0">
                <a:solidFill>
                  <a:srgbClr val="FF0000"/>
                </a:solidFill>
              </a:rPr>
              <a:t>!</a:t>
            </a:r>
            <a:endParaRPr lang="ru-RU" sz="25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15074" y="4500570"/>
            <a:ext cx="250033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 err="1" smtClean="0">
                <a:solidFill>
                  <a:srgbClr val="FF0000"/>
                </a:solidFill>
              </a:rPr>
              <a:t>Йа</a:t>
            </a:r>
            <a:r>
              <a:rPr lang="ru-RU" sz="2500" b="1" dirty="0" smtClean="0">
                <a:solidFill>
                  <a:srgbClr val="FF0000"/>
                </a:solidFill>
              </a:rPr>
              <a:t> </a:t>
            </a:r>
            <a:r>
              <a:rPr lang="ru-RU" sz="2500" b="1" dirty="0" err="1" smtClean="0">
                <a:solidFill>
                  <a:srgbClr val="FF0000"/>
                </a:solidFill>
              </a:rPr>
              <a:t>криведко</a:t>
            </a:r>
            <a:endParaRPr lang="ru-RU" sz="25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596" y="214290"/>
            <a:ext cx="8215370" cy="861774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</a:t>
            </a:r>
            <a:r>
              <a:rPr lang="ru-RU" sz="5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Олбанский</a:t>
            </a:r>
            <a:r>
              <a:rPr lang="ru-RU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» в рекламе</a:t>
            </a:r>
          </a:p>
        </p:txBody>
      </p:sp>
      <p:pic>
        <p:nvPicPr>
          <p:cNvPr id="38915" name="Picture 3" descr="C:\Users\Татьяна.Admin-ПК\Desktop\проект живое слово русское\русский язык - есть контакт!\3142_s2.jpg"/>
          <p:cNvPicPr>
            <a:picLocks noChangeAspect="1" noChangeArrowheads="1"/>
          </p:cNvPicPr>
          <p:nvPr/>
        </p:nvPicPr>
        <p:blipFill>
          <a:blip r:embed="rId3">
            <a:lum bright="-10000" contrast="10000"/>
          </a:blip>
          <a:srcRect l="8219" t="2055" r="6849" b="15753"/>
          <a:stretch>
            <a:fillRect/>
          </a:stretch>
        </p:blipFill>
        <p:spPr bwMode="auto">
          <a:xfrm>
            <a:off x="4000496" y="3214686"/>
            <a:ext cx="4872072" cy="3143272"/>
          </a:xfrm>
          <a:prstGeom prst="rect">
            <a:avLst/>
          </a:prstGeom>
          <a:noFill/>
        </p:spPr>
      </p:pic>
      <p:pic>
        <p:nvPicPr>
          <p:cNvPr id="38914" name="Picture 2" descr="C:\Users\Татьяна.Admin-ПК\Desktop\проект живое слово русское\русский язык - есть контакт!\super-kreativ-11.jpg"/>
          <p:cNvPicPr>
            <a:picLocks noChangeAspect="1" noChangeArrowheads="1"/>
          </p:cNvPicPr>
          <p:nvPr/>
        </p:nvPicPr>
        <p:blipFill>
          <a:blip r:embed="rId4">
            <a:lum bright="-10000"/>
          </a:blip>
          <a:srcRect/>
          <a:stretch>
            <a:fillRect/>
          </a:stretch>
        </p:blipFill>
        <p:spPr bwMode="auto">
          <a:xfrm>
            <a:off x="142844" y="1285860"/>
            <a:ext cx="4357718" cy="27453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71472" y="500042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Тезисы для «защиты»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1714488"/>
            <a:ext cx="735811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 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Повсеместное использование в речи жаргонных элементов  и новых слов – деградация языка</a:t>
            </a:r>
          </a:p>
          <a:p>
            <a:endParaRPr lang="ru-RU" sz="30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	Повсеместное использование в речи жаргонных элементов  и новых слов – переход языка на качественно новый уровень развития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9" name="Picture 2" descr="http://www.kidzshoez.nl/wp-content/uploads/2013/08/dui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714348" y="1428736"/>
            <a:ext cx="1571604" cy="880098"/>
          </a:xfrm>
          <a:prstGeom prst="rect">
            <a:avLst/>
          </a:prstGeom>
          <a:noFill/>
        </p:spPr>
      </p:pic>
      <p:pic>
        <p:nvPicPr>
          <p:cNvPr id="10" name="Picture 2" descr="http://www.kidzshoez.nl/wp-content/uploads/2013/08/dui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642910" y="3286124"/>
            <a:ext cx="1571604" cy="880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71472" y="500042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Тезисы для «защиты»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1714488"/>
            <a:ext cx="735811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	 </a:t>
            </a:r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Повсеместное использование в речи жаргонных элементов  и новых слов – деградация языка</a:t>
            </a:r>
          </a:p>
          <a:p>
            <a:endParaRPr lang="ru-RU" sz="30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ru-RU" sz="3000" dirty="0" smtClean="0">
                <a:solidFill>
                  <a:schemeClr val="tx2">
                    <a:lumMod val="50000"/>
                  </a:schemeClr>
                </a:solidFill>
              </a:rPr>
              <a:t>	Повсеместное использование в речи жаргонных элементов  и новых слов – переход языка на качественно новый уровень развития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9" name="Picture 2" descr="http://www.kidzshoez.nl/wp-content/uploads/2013/08/dui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714348" y="1428736"/>
            <a:ext cx="1571604" cy="880098"/>
          </a:xfrm>
          <a:prstGeom prst="rect">
            <a:avLst/>
          </a:prstGeom>
          <a:noFill/>
        </p:spPr>
      </p:pic>
      <p:pic>
        <p:nvPicPr>
          <p:cNvPr id="10" name="Picture 2" descr="http://www.kidzshoez.nl/wp-content/uploads/2013/08/dui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642910" y="3286124"/>
            <a:ext cx="1571604" cy="880098"/>
          </a:xfrm>
          <a:prstGeom prst="rect">
            <a:avLst/>
          </a:prstGeom>
          <a:noFill/>
        </p:spPr>
      </p:pic>
      <p:pic>
        <p:nvPicPr>
          <p:cNvPr id="11" name="Рисунок 10" descr="timer 05mi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992" y="6072206"/>
            <a:ext cx="2143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857232"/>
            <a:ext cx="7215238" cy="4093428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Творческое задание</a:t>
            </a:r>
          </a:p>
          <a:p>
            <a:pPr algn="ctr"/>
            <a:r>
              <a:rPr lang="ru-RU" sz="10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 тур</a:t>
            </a:r>
            <a:endParaRPr lang="ru-RU" sz="10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214290"/>
            <a:ext cx="8643966" cy="1938992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Тексты для пересказа </a:t>
            </a:r>
          </a:p>
          <a:p>
            <a:pPr algn="ctr"/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(на выбор)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00166" y="2071678"/>
            <a:ext cx="6357982" cy="4408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ru-RU" sz="3500" dirty="0" smtClean="0">
                <a:solidFill>
                  <a:schemeClr val="tx2">
                    <a:lumMod val="50000"/>
                  </a:schemeClr>
                </a:solidFill>
              </a:rPr>
              <a:t>Сказка «Красная Шапочка»</a:t>
            </a:r>
          </a:p>
          <a:p>
            <a:pPr lvl="0">
              <a:lnSpc>
                <a:spcPct val="150000"/>
              </a:lnSpc>
            </a:pPr>
            <a:r>
              <a:rPr lang="ru-RU" sz="3500" dirty="0" smtClean="0">
                <a:solidFill>
                  <a:schemeClr val="tx2">
                    <a:lumMod val="50000"/>
                  </a:schemeClr>
                </a:solidFill>
              </a:rPr>
              <a:t>Сказка «Колобок»</a:t>
            </a:r>
          </a:p>
          <a:p>
            <a:pPr lvl="0">
              <a:lnSpc>
                <a:spcPct val="150000"/>
              </a:lnSpc>
            </a:pPr>
            <a:r>
              <a:rPr lang="ru-RU" sz="3500" dirty="0" smtClean="0">
                <a:solidFill>
                  <a:schemeClr val="tx2">
                    <a:lumMod val="50000"/>
                  </a:schemeClr>
                </a:solidFill>
              </a:rPr>
              <a:t>Сказка «Репка»</a:t>
            </a:r>
          </a:p>
          <a:p>
            <a:pPr lvl="0">
              <a:lnSpc>
                <a:spcPct val="150000"/>
              </a:lnSpc>
            </a:pPr>
            <a:r>
              <a:rPr lang="ru-RU" sz="3500" dirty="0" smtClean="0">
                <a:solidFill>
                  <a:schemeClr val="tx2">
                    <a:lumMod val="50000"/>
                  </a:schemeClr>
                </a:solidFill>
              </a:rPr>
              <a:t>Сказка «Теремок»</a:t>
            </a:r>
          </a:p>
          <a:p>
            <a:pPr lvl="0">
              <a:lnSpc>
                <a:spcPct val="150000"/>
              </a:lnSpc>
            </a:pPr>
            <a:r>
              <a:rPr lang="ru-RU" sz="3500" dirty="0" smtClean="0">
                <a:solidFill>
                  <a:schemeClr val="tx2">
                    <a:lumMod val="50000"/>
                  </a:schemeClr>
                </a:solidFill>
              </a:rPr>
              <a:t>Сказка «Волк и семеро козлят»</a:t>
            </a:r>
          </a:p>
          <a:p>
            <a:endParaRPr lang="ru-RU" dirty="0"/>
          </a:p>
        </p:txBody>
      </p:sp>
      <p:pic>
        <p:nvPicPr>
          <p:cNvPr id="9" name="Picture 2" descr="http://www.kidzshoez.nl/wp-content/uploads/2013/08/dui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642910" y="3034644"/>
            <a:ext cx="1000132" cy="560074"/>
          </a:xfrm>
          <a:prstGeom prst="rect">
            <a:avLst/>
          </a:prstGeom>
          <a:noFill/>
        </p:spPr>
      </p:pic>
      <p:pic>
        <p:nvPicPr>
          <p:cNvPr id="10" name="Picture 2" descr="http://www.kidzshoez.nl/wp-content/uploads/2013/08/dui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642910" y="2320264"/>
            <a:ext cx="1000132" cy="560074"/>
          </a:xfrm>
          <a:prstGeom prst="rect">
            <a:avLst/>
          </a:prstGeom>
          <a:noFill/>
        </p:spPr>
      </p:pic>
      <p:pic>
        <p:nvPicPr>
          <p:cNvPr id="11" name="Picture 2" descr="http://www.kidzshoez.nl/wp-content/uploads/2013/08/dui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642910" y="3891900"/>
            <a:ext cx="1000132" cy="560074"/>
          </a:xfrm>
          <a:prstGeom prst="rect">
            <a:avLst/>
          </a:prstGeom>
          <a:noFill/>
        </p:spPr>
      </p:pic>
      <p:pic>
        <p:nvPicPr>
          <p:cNvPr id="12" name="Picture 2" descr="http://www.kidzshoez.nl/wp-content/uploads/2013/08/dui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714348" y="4643446"/>
            <a:ext cx="1000132" cy="560074"/>
          </a:xfrm>
          <a:prstGeom prst="rect">
            <a:avLst/>
          </a:prstGeom>
          <a:noFill/>
        </p:spPr>
      </p:pic>
      <p:pic>
        <p:nvPicPr>
          <p:cNvPr id="13" name="Picture 2" descr="http://www.kidzshoez.nl/wp-content/uploads/2013/08/dui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642910" y="5429264"/>
            <a:ext cx="1000132" cy="560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4282" y="428604"/>
            <a:ext cx="8643966" cy="1015663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Отправляем задание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0100" y="1714488"/>
            <a:ext cx="735811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Электронная почта: </a:t>
            </a:r>
            <a:r>
              <a:rPr lang="en-US" sz="4000" dirty="0" smtClean="0">
                <a:solidFill>
                  <a:srgbClr val="FF0000"/>
                </a:solidFill>
              </a:rPr>
              <a:t>ocherlib@mail.ru</a:t>
            </a:r>
            <a:endParaRPr lang="en-US" sz="4000" dirty="0" smtClean="0"/>
          </a:p>
          <a:p>
            <a:pPr algn="ctr"/>
            <a:r>
              <a:rPr lang="en-US" sz="4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или</a:t>
            </a:r>
          </a:p>
          <a:p>
            <a:pPr algn="ctr"/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личным сообщением </a:t>
            </a:r>
            <a:r>
              <a:rPr lang="ru-RU" sz="4000" dirty="0" err="1" smtClean="0">
                <a:solidFill>
                  <a:schemeClr val="tx2">
                    <a:lumMod val="50000"/>
                  </a:schemeClr>
                </a:solidFill>
              </a:rPr>
              <a:t>Вконтакте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4000" dirty="0" smtClean="0">
                <a:solidFill>
                  <a:srgbClr val="FF0000"/>
                </a:solidFill>
              </a:rPr>
              <a:t>http://vk.com/ocherlib</a:t>
            </a:r>
            <a:r>
              <a:rPr lang="ru-RU" sz="4000" smtClean="0">
                <a:solidFill>
                  <a:srgbClr val="FF0000"/>
                </a:solidFill>
              </a:rPr>
              <a:t>1</a:t>
            </a:r>
            <a:endParaRPr lang="ru-RU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1571612"/>
            <a:ext cx="7215238" cy="3170099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Грамотность</a:t>
            </a:r>
          </a:p>
          <a:p>
            <a:pPr algn="ctr"/>
            <a:r>
              <a:rPr lang="ru-RU" sz="10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тур</a:t>
            </a:r>
            <a:endParaRPr lang="ru-RU" sz="10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428604"/>
            <a:ext cx="8643966" cy="861774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Подводим итоги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5786" y="1428736"/>
            <a:ext cx="7786742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  <a:buFont typeface="Wingdings" pitchFamily="2" charset="2"/>
              <a:buChar char="q"/>
            </a:pP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Чем отличается язык Интернета от книжного и разговорного? </a:t>
            </a:r>
          </a:p>
          <a:p>
            <a:pPr>
              <a:lnSpc>
                <a:spcPct val="150000"/>
              </a:lnSpc>
              <a:spcAft>
                <a:spcPts val="1000"/>
              </a:spcAft>
              <a:buFont typeface="Wingdings" pitchFamily="2" charset="2"/>
              <a:buChar char="q"/>
            </a:pP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Где уместно использование смайликов, </a:t>
            </a:r>
            <a:r>
              <a:rPr lang="ru-RU" sz="3000" b="1" dirty="0" err="1" smtClean="0">
                <a:solidFill>
                  <a:schemeClr val="tx2">
                    <a:lumMod val="50000"/>
                  </a:schemeClr>
                </a:solidFill>
              </a:rPr>
              <a:t>интернет-жаргона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?</a:t>
            </a:r>
          </a:p>
          <a:p>
            <a:pPr>
              <a:lnSpc>
                <a:spcPct val="150000"/>
              </a:lnSpc>
              <a:spcAft>
                <a:spcPts val="1000"/>
              </a:spcAft>
              <a:buFont typeface="Wingdings" pitchFamily="2" charset="2"/>
              <a:buChar char="q"/>
            </a:pP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Чем опасно увлечение </a:t>
            </a:r>
            <a:r>
              <a:rPr lang="ru-RU" sz="3000" b="1" dirty="0" err="1" smtClean="0">
                <a:solidFill>
                  <a:schemeClr val="tx2">
                    <a:lumMod val="50000"/>
                  </a:schemeClr>
                </a:solidFill>
              </a:rPr>
              <a:t>интернет-языком</a:t>
            </a:r>
            <a:r>
              <a:rPr lang="ru-RU" sz="3000" b="1" dirty="0" smtClean="0">
                <a:solidFill>
                  <a:schemeClr val="tx2">
                    <a:lumMod val="50000"/>
                  </a:schemeClr>
                </a:solidFill>
              </a:rPr>
              <a:t>?</a:t>
            </a:r>
          </a:p>
          <a:p>
            <a:pPr>
              <a:buFont typeface="Courier New" pitchFamily="49" charset="0"/>
              <a:buChar char="o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928670"/>
            <a:ext cx="8143932" cy="5016758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компетентный обмен мнениями!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://s00.yaplakal.com/pics/pics_original/2/7/0/722107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285916" y="1714488"/>
            <a:ext cx="6786610" cy="439057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000232" y="357166"/>
            <a:ext cx="478094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Граммар-наци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71934" y="1714488"/>
            <a:ext cx="442915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300" dirty="0" smtClean="0">
                <a:solidFill>
                  <a:schemeClr val="tx2">
                    <a:lumMod val="50000"/>
                  </a:schemeClr>
                </a:solidFill>
              </a:rPr>
              <a:t>Непримиримые борцы с неграмотностью  в Интернете. Для них характерно, прежде всего, желание исправлять речь собеседника, а не разговаривать с ним. </a:t>
            </a:r>
            <a:endParaRPr lang="ru-RU" sz="33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71472" y="500042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Те, кто «не на экзамене»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7410" name="Picture 2" descr="C:\Users\Татьяна.Admin-ПК\Desktop\cinichnyy-shkolnik-1_45981700_orig_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785926"/>
            <a:ext cx="4214842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71472" y="500042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Тезисы для «защиты»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1714488"/>
            <a:ext cx="7858180" cy="413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500" dirty="0" smtClean="0">
                <a:solidFill>
                  <a:schemeClr val="tx2">
                    <a:lumMod val="50000"/>
                  </a:schemeClr>
                </a:solidFill>
              </a:rPr>
              <a:t>	Грамотность нужно соблюдать всегда и везде, в том числе, в </a:t>
            </a:r>
            <a:r>
              <a:rPr lang="ru-RU" sz="3500" dirty="0" err="1" smtClean="0">
                <a:solidFill>
                  <a:schemeClr val="tx2">
                    <a:lumMod val="50000"/>
                  </a:schemeClr>
                </a:solidFill>
              </a:rPr>
              <a:t>интернет-общении</a:t>
            </a:r>
            <a:r>
              <a:rPr lang="ru-RU" sz="35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lvl="0">
              <a:buFont typeface="Wingdings" pitchFamily="2" charset="2"/>
              <a:buChar char="Ø"/>
            </a:pPr>
            <a:endParaRPr lang="ru-RU" sz="35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ru-RU" sz="3500" dirty="0" smtClean="0">
                <a:solidFill>
                  <a:schemeClr val="tx2">
                    <a:lumMod val="50000"/>
                  </a:schemeClr>
                </a:solidFill>
              </a:rPr>
              <a:t>	Грамотным в Интернете быть не обязательно, главное, чтобы тебя поняли.</a:t>
            </a:r>
          </a:p>
          <a:p>
            <a:endParaRPr lang="ru-RU" dirty="0"/>
          </a:p>
        </p:txBody>
      </p:sp>
      <p:pic>
        <p:nvPicPr>
          <p:cNvPr id="7170" name="Picture 2" descr="http://www.kidzshoez.nl/wp-content/uploads/2013/08/dui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428596" y="1571612"/>
            <a:ext cx="1571604" cy="880098"/>
          </a:xfrm>
          <a:prstGeom prst="rect">
            <a:avLst/>
          </a:prstGeom>
          <a:noFill/>
        </p:spPr>
      </p:pic>
      <p:pic>
        <p:nvPicPr>
          <p:cNvPr id="9" name="Picture 2" descr="http://www.kidzshoez.nl/wp-content/uploads/2013/08/dui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428596" y="3643314"/>
            <a:ext cx="1571604" cy="880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71472" y="500042"/>
            <a:ext cx="807249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Тезисы для «защиты»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1714488"/>
            <a:ext cx="7858180" cy="41395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3500" dirty="0" smtClean="0">
                <a:solidFill>
                  <a:schemeClr val="tx2">
                    <a:lumMod val="50000"/>
                  </a:schemeClr>
                </a:solidFill>
              </a:rPr>
              <a:t>	Грамотность нужно соблюдать всегда и везде, в том числе, в </a:t>
            </a:r>
            <a:r>
              <a:rPr lang="ru-RU" sz="3500" dirty="0" err="1" smtClean="0">
                <a:solidFill>
                  <a:schemeClr val="tx2">
                    <a:lumMod val="50000"/>
                  </a:schemeClr>
                </a:solidFill>
              </a:rPr>
              <a:t>интернет-общении</a:t>
            </a:r>
            <a:r>
              <a:rPr lang="ru-RU" sz="35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lvl="0">
              <a:buFont typeface="Wingdings" pitchFamily="2" charset="2"/>
              <a:buChar char="Ø"/>
            </a:pPr>
            <a:endParaRPr lang="ru-RU" sz="3500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0"/>
            <a:r>
              <a:rPr lang="ru-RU" sz="3500" dirty="0" smtClean="0">
                <a:solidFill>
                  <a:schemeClr val="tx2">
                    <a:lumMod val="50000"/>
                  </a:schemeClr>
                </a:solidFill>
              </a:rPr>
              <a:t>	Грамотным в Интернете быть не обязательно, главное, чтобы тебя поняли.</a:t>
            </a:r>
          </a:p>
          <a:p>
            <a:endParaRPr lang="ru-RU" dirty="0"/>
          </a:p>
        </p:txBody>
      </p:sp>
      <p:pic>
        <p:nvPicPr>
          <p:cNvPr id="7170" name="Picture 2" descr="http://www.kidzshoez.nl/wp-content/uploads/2013/08/dui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428596" y="1571612"/>
            <a:ext cx="1571604" cy="880098"/>
          </a:xfrm>
          <a:prstGeom prst="rect">
            <a:avLst/>
          </a:prstGeom>
          <a:noFill/>
        </p:spPr>
      </p:pic>
      <p:pic>
        <p:nvPicPr>
          <p:cNvPr id="9" name="Picture 2" descr="http://www.kidzshoez.nl/wp-content/uploads/2013/08/duim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0000"/>
          </a:blip>
          <a:srcRect/>
          <a:stretch>
            <a:fillRect/>
          </a:stretch>
        </p:blipFill>
        <p:spPr bwMode="auto">
          <a:xfrm>
            <a:off x="428596" y="3643314"/>
            <a:ext cx="1571604" cy="880098"/>
          </a:xfrm>
          <a:prstGeom prst="rect">
            <a:avLst/>
          </a:prstGeom>
          <a:noFill/>
        </p:spPr>
      </p:pic>
      <p:pic>
        <p:nvPicPr>
          <p:cNvPr id="10" name="Рисунок 9" descr="timer 05min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0" y="5929330"/>
            <a:ext cx="2143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000100" y="571480"/>
            <a:ext cx="7215238" cy="5324535"/>
          </a:xfrm>
          <a:prstGeom prst="rect">
            <a:avLst/>
          </a:prstGeom>
          <a:noFill/>
          <a:effectLst>
            <a:innerShdw blurRad="63500" dist="50800" dir="13500000">
              <a:srgbClr val="002060">
                <a:alpha val="50000"/>
              </a:srgbClr>
            </a:innerShd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Невербальные средства общения</a:t>
            </a:r>
          </a:p>
          <a:p>
            <a:pPr algn="ctr"/>
            <a:r>
              <a:rPr lang="ru-RU" sz="10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r>
              <a:rPr lang="ru-RU" sz="10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тур</a:t>
            </a:r>
            <a:endParaRPr lang="ru-RU" sz="10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gotovie-prezentacii.ru/wp-content/uploads/2013/02/himiya-5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4" name="Picture 2" descr="C Lombros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857364"/>
            <a:ext cx="2889627" cy="385765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786182" y="1571612"/>
            <a:ext cx="4857784" cy="4872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«Дополнение письма рисунками объясняется потребностью дополнить значение слова или рисунка, в отдельности недостаточно сильных для выражения данной идеи с желаемой ясностью и полнотой».</a:t>
            </a: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71472" y="500042"/>
            <a:ext cx="807249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Чезаре</a:t>
            </a:r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Ломброзо</a:t>
            </a:r>
            <a:r>
              <a:rPr lang="ru-RU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 врач психиатр:</a:t>
            </a:r>
            <a:endParaRPr lang="ru-RU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437</Words>
  <PresentationFormat>Экран (4:3)</PresentationFormat>
  <Paragraphs>114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</dc:creator>
  <cp:lastModifiedBy>Татьяна</cp:lastModifiedBy>
  <cp:revision>32</cp:revision>
  <dcterms:created xsi:type="dcterms:W3CDTF">2016-05-20T09:16:36Z</dcterms:created>
  <dcterms:modified xsi:type="dcterms:W3CDTF">2016-06-09T03:45:56Z</dcterms:modified>
</cp:coreProperties>
</file>