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5" autoAdjust="0"/>
  </p:normalViewPr>
  <p:slideViewPr>
    <p:cSldViewPr>
      <p:cViewPr varScale="1">
        <p:scale>
          <a:sx n="87" d="100"/>
          <a:sy n="87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8.xml"/><Relationship Id="rId18" Type="http://schemas.openxmlformats.org/officeDocument/2006/relationships/image" Target="../media/image3.png"/><Relationship Id="rId3" Type="http://schemas.openxmlformats.org/officeDocument/2006/relationships/slide" Target="slide5.xml"/><Relationship Id="rId21" Type="http://schemas.openxmlformats.org/officeDocument/2006/relationships/slide" Target="slide11.xml"/><Relationship Id="rId7" Type="http://schemas.openxmlformats.org/officeDocument/2006/relationships/slide" Target="slide10.xml"/><Relationship Id="rId12" Type="http://schemas.openxmlformats.org/officeDocument/2006/relationships/slide" Target="slide17.xml"/><Relationship Id="rId17" Type="http://schemas.openxmlformats.org/officeDocument/2006/relationships/slide" Target="slide4.xml"/><Relationship Id="rId25" Type="http://schemas.openxmlformats.org/officeDocument/2006/relationships/image" Target="../media/image6.png"/><Relationship Id="rId2" Type="http://schemas.openxmlformats.org/officeDocument/2006/relationships/slide" Target="slide3.xml"/><Relationship Id="rId16" Type="http://schemas.openxmlformats.org/officeDocument/2006/relationships/slide" Target="slide22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5.xml"/><Relationship Id="rId24" Type="http://schemas.openxmlformats.org/officeDocument/2006/relationships/slide" Target="slide19.xml"/><Relationship Id="rId5" Type="http://schemas.openxmlformats.org/officeDocument/2006/relationships/slide" Target="slide7.xml"/><Relationship Id="rId15" Type="http://schemas.openxmlformats.org/officeDocument/2006/relationships/slide" Target="slide21.xml"/><Relationship Id="rId23" Type="http://schemas.openxmlformats.org/officeDocument/2006/relationships/image" Target="../media/image5.png"/><Relationship Id="rId10" Type="http://schemas.openxmlformats.org/officeDocument/2006/relationships/slide" Target="slide14.xml"/><Relationship Id="rId19" Type="http://schemas.openxmlformats.org/officeDocument/2006/relationships/slide" Target="slide9.xml"/><Relationship Id="rId4" Type="http://schemas.openxmlformats.org/officeDocument/2006/relationships/slide" Target="slide6.xml"/><Relationship Id="rId9" Type="http://schemas.openxmlformats.org/officeDocument/2006/relationships/slide" Target="slide13.xml"/><Relationship Id="rId14" Type="http://schemas.openxmlformats.org/officeDocument/2006/relationships/slide" Target="slide20.xml"/><Relationship Id="rId22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7.png"/><Relationship Id="rId5" Type="http://schemas.openxmlformats.org/officeDocument/2006/relationships/slide" Target="slide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INA\Desktop\morskoi-boi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532790"/>
            <a:ext cx="7405367" cy="434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3" y="647212"/>
            <a:ext cx="87849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Dotf1" pitchFamily="2" charset="0"/>
              </a:rPr>
              <a:t>центральная библиотека </a:t>
            </a:r>
            <a:r>
              <a:rPr lang="ru-RU" sz="1600" dirty="0" err="1" smtClean="0">
                <a:latin typeface="Dotf1" pitchFamily="2" charset="0"/>
              </a:rPr>
              <a:t>Очерского</a:t>
            </a:r>
            <a:r>
              <a:rPr lang="ru-RU" sz="1600" dirty="0" smtClean="0">
                <a:latin typeface="Dotf1" pitchFamily="2" charset="0"/>
              </a:rPr>
              <a:t> городского округа</a:t>
            </a:r>
            <a:endParaRPr lang="ru-RU" sz="1600" dirty="0">
              <a:latin typeface="Blaze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44413" y="6076313"/>
            <a:ext cx="2244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Dotf1" pitchFamily="2" charset="0"/>
              </a:rPr>
              <a:t>Очер, 2019</a:t>
            </a:r>
          </a:p>
        </p:txBody>
      </p:sp>
    </p:spTree>
    <p:extLst>
      <p:ext uri="{BB962C8B-B14F-4D97-AF65-F5344CB8AC3E}">
        <p14:creationId xmlns:p14="http://schemas.microsoft.com/office/powerpoint/2010/main" val="169415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474952"/>
              </p:ext>
            </p:extLst>
          </p:nvPr>
        </p:nvGraphicFramePr>
        <p:xfrm>
          <a:off x="539550" y="548678"/>
          <a:ext cx="8280922" cy="583264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12170"/>
                <a:gridCol w="1728192"/>
                <a:gridCol w="1684987"/>
                <a:gridCol w="1699389"/>
                <a:gridCol w="1656184"/>
              </a:tblGrid>
              <a:tr h="9721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А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Б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В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Г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97210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1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hlinkClick r:id="rId3" action="ppaction://hlinksldjump"/>
                        </a:rPr>
                        <a:t>5</a:t>
                      </a:r>
                      <a:endParaRPr lang="ru-RU" dirty="0" smtClean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4" action="ppaction://hlinksldjump"/>
                        </a:rPr>
                        <a:t>15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97210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2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5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6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7" action="ppaction://hlinksldjump"/>
                        </a:rPr>
                        <a:t>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97210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8" action="ppaction://hlinksldjump"/>
                        </a:rPr>
                        <a:t>15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9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0" action="ppaction://hlinksldjump"/>
                        </a:rPr>
                        <a:t>20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97210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1" action="ppaction://hlinksldjump"/>
                        </a:rPr>
                        <a:t>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2" action="ppaction://hlinksldjump"/>
                        </a:rPr>
                        <a:t>15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3" action="ppaction://hlinksldjump"/>
                        </a:rPr>
                        <a:t>10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97210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ru-RU" sz="4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4" action="ppaction://hlinksldjump"/>
                        </a:rPr>
                        <a:t>15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5" action="ppaction://hlinksldjump"/>
                        </a:rPr>
                        <a:t>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6" action="ppaction://hlinksldjump"/>
                        </a:rPr>
                        <a:t>15</a:t>
                      </a:r>
                      <a:endParaRPr lang="ru-RU" dirty="0"/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147" name="Picture 3" descr="C:\Users\NINA\Desktop\nut-clip-anchor-5.png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94666" y="1628800"/>
            <a:ext cx="46327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NINA\Desktop\nut-clip-anchor-5.png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6807" y="2564904"/>
            <a:ext cx="520080" cy="72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NINA\Desktop\nut-clip-anchor-5.png">
            <a:hlinkClick r:id="rId21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9792" y="3645024"/>
            <a:ext cx="46327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NINA\Desktop\nut-clip-anchor-5.png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637" y="4509120"/>
            <a:ext cx="486246" cy="68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NINA\Desktop\nut-clip-anchor-5.png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539961"/>
            <a:ext cx="546725" cy="76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177820" y="1548886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848760" y="1562022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46277" y="1548886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202118" y="1558622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99154" y="2564904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848760" y="2565286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546277" y="2564904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02118" y="2565286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177820" y="353706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852301" y="353706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46277" y="353706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202118" y="353706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157427" y="450912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848760" y="4508767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546277" y="450912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202118" y="450912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157427" y="546991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848760" y="546991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546277" y="546991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7202118" y="5469910"/>
            <a:ext cx="1548000" cy="864000"/>
          </a:xfrm>
          <a:prstGeom prst="roundRect">
            <a:avLst>
              <a:gd name="adj" fmla="val 3522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85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INA\Desktop\серб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671" y="2161690"/>
            <a:ext cx="2429933" cy="1619956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INA\Desktop\Flag_blue_white_red_5x3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34" y="2708920"/>
            <a:ext cx="2655221" cy="159313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INA\Desktop\бесик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49"/>
          <a:stretch/>
        </p:blipFill>
        <p:spPr bwMode="auto">
          <a:xfrm>
            <a:off x="6088827" y="2708920"/>
            <a:ext cx="2612781" cy="159313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64860" y="673418"/>
            <a:ext cx="53575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Comic Sans MS" pitchFamily="66" charset="0"/>
              </a:rPr>
              <a:t>Укажите флаг</a:t>
            </a:r>
          </a:p>
          <a:p>
            <a:pPr algn="ctr"/>
            <a:r>
              <a:rPr lang="ru-RU" sz="3600" dirty="0" smtClean="0">
                <a:latin typeface="Comic Sans MS" pitchFamily="66" charset="0"/>
              </a:rPr>
              <a:t>Российской Федерации</a:t>
            </a:r>
            <a:endParaRPr lang="ru-RU" sz="3600" dirty="0">
              <a:latin typeface="Comic Sans MS" pitchFamily="66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301208"/>
            <a:ext cx="1177280" cy="1177280"/>
          </a:xfrm>
          <a:prstGeom prst="frame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99422" y="5301208"/>
            <a:ext cx="3888432" cy="117728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9" name="Рамка 8"/>
          <p:cNvSpPr/>
          <p:nvPr/>
        </p:nvSpPr>
        <p:spPr>
          <a:xfrm>
            <a:off x="421650" y="5301208"/>
            <a:ext cx="1342038" cy="1177280"/>
          </a:xfrm>
          <a:prstGeom prst="frame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Развернутая стрелка 5">
            <a:hlinkClick r:id="rId6" action="ppaction://hlinksldjump"/>
          </p:cNvPr>
          <p:cNvSpPr/>
          <p:nvPr/>
        </p:nvSpPr>
        <p:spPr>
          <a:xfrm rot="10800000">
            <a:off x="878850" y="5637820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7664" y="33208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487185" y="27870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11422" y="32885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98993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INA\Desktop\6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472608" cy="496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Развернутая стрелка 5">
            <a:hlinkClick r:id="rId4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87824" y="4653136"/>
            <a:ext cx="3600030" cy="57581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86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INA\Desktop\0012-013-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5" t="9421"/>
          <a:stretch/>
        </p:blipFill>
        <p:spPr bwMode="auto">
          <a:xfrm>
            <a:off x="5127171" y="673418"/>
            <a:ext cx="3623576" cy="396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650" y="1268760"/>
            <a:ext cx="4392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Как назывались первые русские воины?</a:t>
            </a:r>
            <a:endParaRPr lang="ru-RU" sz="4000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8" name="Развернутая стрелка 7">
            <a:hlinkClick r:id="rId4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07906" y="3717032"/>
            <a:ext cx="358303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Comic Sans MS" pitchFamily="66" charset="0"/>
              </a:rPr>
              <a:t>Дружинники</a:t>
            </a:r>
            <a:endParaRPr lang="ru-RU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4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3116" y="479815"/>
            <a:ext cx="77610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Какой отечественный танк стал легендой</a:t>
            </a:r>
          </a:p>
          <a:p>
            <a:pPr algn="ctr"/>
            <a:r>
              <a:rPr lang="ru-RU" sz="4000" dirty="0" smtClean="0">
                <a:latin typeface="Comic Sans MS" pitchFamily="66" charset="0"/>
              </a:rPr>
              <a:t>Второй мировой войны?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4099" name="Picture 3" descr="C:\Users\NINA\Desktop\10143398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423" y="2514687"/>
            <a:ext cx="3888432" cy="249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17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234" y="404664"/>
            <a:ext cx="78947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 smtClean="0">
                <a:latin typeface="Comic Sans MS" pitchFamily="66" charset="0"/>
              </a:rPr>
              <a:t>«Скажи-ка, дядя, ведь недаром Москва, спалённая пожаром, французу отдана…»</a:t>
            </a:r>
            <a:endParaRPr lang="ru-RU" sz="3600" i="1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3536" y="2158990"/>
            <a:ext cx="76201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itchFamily="66" charset="0"/>
              </a:rPr>
              <a:t>Название и автор произведения?</a:t>
            </a:r>
            <a:endParaRPr lang="ru-RU" sz="4400" dirty="0">
              <a:latin typeface="Comic Sans MS" pitchFamily="66" charset="0"/>
            </a:endParaRPr>
          </a:p>
        </p:txBody>
      </p:sp>
      <p:pic>
        <p:nvPicPr>
          <p:cNvPr id="2050" name="Picture 2" descr="C:\Users\NINA\Desktop\imag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86" b="20746"/>
          <a:stretch/>
        </p:blipFill>
        <p:spPr bwMode="auto">
          <a:xfrm>
            <a:off x="760510" y="3356992"/>
            <a:ext cx="2376789" cy="18597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137299" y="3933056"/>
            <a:ext cx="45310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М. Ю. Лермонтов «Бородино»</a:t>
            </a:r>
            <a:endParaRPr lang="ru-RU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18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5250" y="332656"/>
            <a:ext cx="80622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Какой город являлся столицей России в </a:t>
            </a:r>
            <a:r>
              <a:rPr lang="en-US" sz="4000" dirty="0" smtClean="0">
                <a:latin typeface="Comic Sans MS" pitchFamily="66" charset="0"/>
              </a:rPr>
              <a:t>XVIII</a:t>
            </a:r>
            <a:r>
              <a:rPr lang="ru-RU" sz="4000" dirty="0" smtClean="0">
                <a:latin typeface="Comic Sans MS" pitchFamily="66" charset="0"/>
              </a:rPr>
              <a:t> веке?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3074" name="Picture 2" descr="C:\Users\NINA\Desktop\1388528508_6412286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2564903"/>
            <a:ext cx="2761112" cy="189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INA\Desktop\215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990" y="1914954"/>
            <a:ext cx="2552448" cy="189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INA\Desktop\Постер-Санкт-Петербург-старинная-живопись-и-графика-Тозелли-Стрелка-Васильевского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51" y="1914954"/>
            <a:ext cx="2494166" cy="189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5250" y="3892406"/>
            <a:ext cx="22669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Санкт-Петербург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02464" y="4636301"/>
            <a:ext cx="1082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Москва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40722" y="4023798"/>
            <a:ext cx="780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Киев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13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6203" y="994375"/>
            <a:ext cx="827426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dirty="0" smtClean="0">
                <a:latin typeface="Comic Sans MS" pitchFamily="66" charset="0"/>
              </a:rPr>
              <a:t>Кто является</a:t>
            </a:r>
          </a:p>
          <a:p>
            <a:pPr algn="ctr"/>
            <a:r>
              <a:rPr lang="ru-RU" sz="3800" dirty="0" smtClean="0">
                <a:latin typeface="Comic Sans MS" pitchFamily="66" charset="0"/>
              </a:rPr>
              <a:t>Верховным Главнокомандующим в нашей стране?</a:t>
            </a:r>
            <a:endParaRPr lang="ru-RU" sz="3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3688" y="3284984"/>
            <a:ext cx="5760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Comic Sans MS" pitchFamily="66" charset="0"/>
              </a:rPr>
              <a:t>Президент</a:t>
            </a:r>
            <a:endParaRPr lang="ru-RU" sz="6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43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5250" y="332656"/>
            <a:ext cx="80622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Какой старинный русский город считается родиной</a:t>
            </a:r>
          </a:p>
          <a:p>
            <a:pPr algn="ctr"/>
            <a:r>
              <a:rPr lang="ru-RU" sz="4000" dirty="0" smtClean="0">
                <a:latin typeface="Comic Sans MS" pitchFamily="66" charset="0"/>
              </a:rPr>
              <a:t>Деда Мороза?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5" t="26268" r="15964" b="25558"/>
          <a:stretch/>
        </p:blipFill>
        <p:spPr bwMode="auto">
          <a:xfrm>
            <a:off x="2699422" y="2355721"/>
            <a:ext cx="3888432" cy="285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379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451" y="476672"/>
            <a:ext cx="80622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Главный закон</a:t>
            </a:r>
          </a:p>
          <a:p>
            <a:pPr algn="ctr"/>
            <a:r>
              <a:rPr lang="ru-RU" sz="4000" dirty="0" smtClean="0">
                <a:latin typeface="Comic Sans MS" pitchFamily="66" charset="0"/>
              </a:rPr>
              <a:t>нашего государства?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6146" name="Picture 2" descr="C:\Users\NINA\Desktop\Ekzemplyar-nomer-odin-osnovn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" t="3178" r="4596" b="7710"/>
          <a:stretch/>
        </p:blipFill>
        <p:spPr bwMode="auto">
          <a:xfrm>
            <a:off x="2051720" y="1988840"/>
            <a:ext cx="5080842" cy="32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17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451" y="692696"/>
            <a:ext cx="80622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Русский писатель, автор «Севастопольских рассказов»?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7170" name="Picture 2" descr="C:\Users\NINA\Desktop\2_1191fa1f2beaa53d6017c116199bad0e_142841999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87" t="4571" b="14721"/>
          <a:stretch/>
        </p:blipFill>
        <p:spPr bwMode="auto">
          <a:xfrm>
            <a:off x="2236520" y="2204864"/>
            <a:ext cx="4674096" cy="294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64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451" y="476672"/>
            <a:ext cx="80622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Какого числа отмечается государственный праздник День России?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8194" name="Picture 2" descr="C:\Users\NINA\Desktop\og_og_15288360322768811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80" y="2407651"/>
            <a:ext cx="5184576" cy="2713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46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20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218" name="Picture 2" descr="C:\Users\NINA\Desktop\собор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5"/>
          <a:stretch/>
        </p:blipFill>
        <p:spPr bwMode="auto">
          <a:xfrm>
            <a:off x="2506543" y="1208314"/>
            <a:ext cx="4274190" cy="410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5991" y="565388"/>
            <a:ext cx="843532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Храм Василия Блаженного построен</a:t>
            </a:r>
          </a:p>
          <a:p>
            <a:pPr algn="ctr"/>
            <a:r>
              <a:rPr lang="ru-RU" sz="3200" dirty="0" smtClean="0">
                <a:latin typeface="Comic Sans MS" pitchFamily="66" charset="0"/>
              </a:rPr>
              <a:t>в честь взятия Казани</a:t>
            </a:r>
          </a:p>
          <a:p>
            <a:pPr algn="ctr"/>
            <a:r>
              <a:rPr lang="ru-RU" sz="3200" dirty="0" smtClean="0">
                <a:latin typeface="Comic Sans MS" pitchFamily="66" charset="0"/>
              </a:rPr>
              <a:t>и присоединения Казанского ханства</a:t>
            </a:r>
          </a:p>
          <a:p>
            <a:pPr algn="ctr"/>
            <a:r>
              <a:rPr lang="ru-RU" sz="3200" dirty="0" smtClean="0">
                <a:latin typeface="Comic Sans MS" pitchFamily="66" charset="0"/>
              </a:rPr>
              <a:t>к Русскому государству в середине </a:t>
            </a:r>
            <a:r>
              <a:rPr lang="en-US" sz="3200" dirty="0" smtClean="0">
                <a:latin typeface="Comic Sans MS" pitchFamily="66" charset="0"/>
              </a:rPr>
              <a:t>XVI</a:t>
            </a:r>
            <a:r>
              <a:rPr lang="ru-RU" sz="3200" dirty="0" smtClean="0">
                <a:latin typeface="Comic Sans MS" pitchFamily="66" charset="0"/>
              </a:rPr>
              <a:t> в.</a:t>
            </a:r>
            <a:endParaRPr lang="ru-RU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42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7498" y="885148"/>
            <a:ext cx="76722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Comic Sans MS" pitchFamily="66" charset="0"/>
              </a:rPr>
              <a:t>Самый знаменитый поэт России?</a:t>
            </a:r>
            <a:endParaRPr lang="ru-RU" sz="3600" dirty="0">
              <a:latin typeface="Comic Sans MS" pitchFamily="66" charset="0"/>
            </a:endParaRPr>
          </a:p>
        </p:txBody>
      </p:sp>
      <p:pic>
        <p:nvPicPr>
          <p:cNvPr id="10242" name="Picture 2" descr="C:\Users\NINA\Desktop\Kiprensky_Pushk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00808"/>
            <a:ext cx="4567723" cy="3351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381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2669" y="476672"/>
            <a:ext cx="7204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Comic Sans MS" pitchFamily="66" charset="0"/>
              </a:rPr>
              <a:t>Создатель самого популярного</a:t>
            </a:r>
          </a:p>
          <a:p>
            <a:pPr algn="ctr"/>
            <a:r>
              <a:rPr lang="ru-RU" sz="3600" dirty="0" smtClean="0">
                <a:latin typeface="Comic Sans MS" pitchFamily="66" charset="0"/>
              </a:rPr>
              <a:t>стрелкового оружия в мире?</a:t>
            </a:r>
            <a:endParaRPr lang="ru-RU" sz="3600" dirty="0">
              <a:latin typeface="Comic Sans MS" pitchFamily="66" charset="0"/>
            </a:endParaRPr>
          </a:p>
        </p:txBody>
      </p:sp>
      <p:pic>
        <p:nvPicPr>
          <p:cNvPr id="1026" name="Picture 2" descr="C:\Users\NINA\Desktop\ak47-hd-png--19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368" y="2060848"/>
            <a:ext cx="4727848" cy="265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INA\Desktop\калашиников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368" y="1863365"/>
            <a:ext cx="4727848" cy="325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43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5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49775" y="476672"/>
            <a:ext cx="68900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Comic Sans MS" pitchFamily="66" charset="0"/>
              </a:rPr>
              <a:t>С каких слов начинается гимн</a:t>
            </a:r>
          </a:p>
          <a:p>
            <a:pPr algn="ctr"/>
            <a:r>
              <a:rPr lang="ru-RU" sz="3600" dirty="0" smtClean="0">
                <a:latin typeface="Comic Sans MS" pitchFamily="66" charset="0"/>
              </a:rPr>
              <a:t>Российской Федерации?</a:t>
            </a:r>
            <a:endParaRPr lang="ru-RU" sz="36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2292" y="1674667"/>
            <a:ext cx="8096672" cy="649408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ru-RU" sz="1600" dirty="0"/>
              <a:t>Россия — священная наша держава, </a:t>
            </a:r>
            <a:br>
              <a:rPr lang="ru-RU" sz="1600" dirty="0"/>
            </a:br>
            <a:r>
              <a:rPr lang="ru-RU" sz="1600" dirty="0"/>
              <a:t>Россия — любимая наша страна. </a:t>
            </a:r>
            <a:br>
              <a:rPr lang="ru-RU" sz="1600" dirty="0"/>
            </a:br>
            <a:r>
              <a:rPr lang="ru-RU" sz="1600" dirty="0"/>
              <a:t>Могучая воля, великая слава — </a:t>
            </a:r>
            <a:br>
              <a:rPr lang="ru-RU" sz="1600" dirty="0"/>
            </a:br>
            <a:r>
              <a:rPr lang="ru-RU" sz="1600" dirty="0"/>
              <a:t>Твоё достоянье на все времена!</a:t>
            </a:r>
          </a:p>
          <a:p>
            <a:r>
              <a:rPr lang="ru-RU" sz="1600" dirty="0"/>
              <a:t>Славься, Отечество наше свободное, </a:t>
            </a:r>
            <a:br>
              <a:rPr lang="ru-RU" sz="1600" dirty="0"/>
            </a:br>
            <a:r>
              <a:rPr lang="ru-RU" sz="1600" dirty="0"/>
              <a:t>Братских народов союз вековой, </a:t>
            </a:r>
            <a:br>
              <a:rPr lang="ru-RU" sz="1600" dirty="0"/>
            </a:br>
            <a:r>
              <a:rPr lang="ru-RU" sz="1600" dirty="0"/>
              <a:t>Предками данная мудрость народная! </a:t>
            </a:r>
            <a:br>
              <a:rPr lang="ru-RU" sz="1600" dirty="0"/>
            </a:br>
            <a:r>
              <a:rPr lang="ru-RU" sz="1600" dirty="0"/>
              <a:t>Славься, страна! Мы гордимся тобой!</a:t>
            </a:r>
          </a:p>
          <a:p>
            <a:r>
              <a:rPr lang="ru-RU" sz="1600" dirty="0"/>
              <a:t>От южных морей до полярного края </a:t>
            </a:r>
            <a:br>
              <a:rPr lang="ru-RU" sz="1600" dirty="0"/>
            </a:br>
            <a:r>
              <a:rPr lang="ru-RU" sz="1600" dirty="0"/>
              <a:t>Раскинулись наши леса и поля. </a:t>
            </a:r>
            <a:br>
              <a:rPr lang="ru-RU" sz="1600" dirty="0"/>
            </a:br>
            <a:r>
              <a:rPr lang="ru-RU" sz="1600" dirty="0"/>
              <a:t>Одна ты на свете! Одна ты такая — </a:t>
            </a:r>
            <a:endParaRPr lang="ru-RU" sz="1600" dirty="0" smtClean="0"/>
          </a:p>
          <a:p>
            <a:r>
              <a:rPr lang="ru-RU" sz="1600" dirty="0" smtClean="0"/>
              <a:t>Хранимая </a:t>
            </a:r>
            <a:r>
              <a:rPr lang="ru-RU" sz="1600" dirty="0"/>
              <a:t>Богом родная земля</a:t>
            </a:r>
            <a:r>
              <a:rPr lang="ru-RU" sz="1600" dirty="0" smtClean="0"/>
              <a:t>!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r>
              <a:rPr lang="ru-RU" sz="1600" dirty="0" smtClean="0"/>
              <a:t>Славься</a:t>
            </a:r>
            <a:r>
              <a:rPr lang="ru-RU" sz="1600" dirty="0"/>
              <a:t>, Отечество наше свободное, </a:t>
            </a:r>
            <a:br>
              <a:rPr lang="ru-RU" sz="1600" dirty="0"/>
            </a:br>
            <a:r>
              <a:rPr lang="ru-RU" sz="1600" dirty="0"/>
              <a:t>Братских народов союз вековой, </a:t>
            </a:r>
            <a:br>
              <a:rPr lang="ru-RU" sz="1600" dirty="0"/>
            </a:br>
            <a:r>
              <a:rPr lang="ru-RU" sz="1600" dirty="0"/>
              <a:t>Предками данная мудрость народная! </a:t>
            </a:r>
            <a:br>
              <a:rPr lang="ru-RU" sz="1600" dirty="0"/>
            </a:br>
            <a:r>
              <a:rPr lang="ru-RU" sz="1600" dirty="0" smtClean="0"/>
              <a:t>Славься</a:t>
            </a:r>
            <a:r>
              <a:rPr lang="ru-RU" sz="1600" dirty="0"/>
              <a:t>, страна! Мы гордимся тобой!</a:t>
            </a:r>
          </a:p>
          <a:p>
            <a:r>
              <a:rPr lang="ru-RU" sz="1600" dirty="0"/>
              <a:t>Широкий простор для мечты и для жизни </a:t>
            </a:r>
            <a:br>
              <a:rPr lang="ru-RU" sz="1600" dirty="0"/>
            </a:br>
            <a:r>
              <a:rPr lang="ru-RU" sz="1600" dirty="0"/>
              <a:t>Грядущие нам открывают года. </a:t>
            </a:r>
            <a:br>
              <a:rPr lang="ru-RU" sz="1600" dirty="0"/>
            </a:br>
            <a:r>
              <a:rPr lang="ru-RU" sz="1600" dirty="0"/>
              <a:t>Нам силу даёт наша верность Отчизне. </a:t>
            </a:r>
            <a:br>
              <a:rPr lang="ru-RU" sz="1600" dirty="0"/>
            </a:br>
            <a:r>
              <a:rPr lang="ru-RU" sz="1600" dirty="0"/>
              <a:t>Так было, так есть и так будет всегда!</a:t>
            </a:r>
          </a:p>
          <a:p>
            <a:r>
              <a:rPr lang="ru-RU" sz="1600" dirty="0"/>
              <a:t>Славься, Отечество наше свободное, </a:t>
            </a:r>
            <a:br>
              <a:rPr lang="ru-RU" sz="1600" dirty="0"/>
            </a:br>
            <a:r>
              <a:rPr lang="ru-RU" sz="1600" dirty="0"/>
              <a:t>Братских народов союз вековой, </a:t>
            </a:r>
            <a:br>
              <a:rPr lang="ru-RU" sz="1600" dirty="0"/>
            </a:br>
            <a:r>
              <a:rPr lang="ru-RU" sz="1600" dirty="0"/>
              <a:t>Предками данная мудрость народная! </a:t>
            </a:r>
            <a:br>
              <a:rPr lang="ru-RU" sz="1600" dirty="0"/>
            </a:br>
            <a:r>
              <a:rPr lang="ru-RU" sz="1600" dirty="0"/>
              <a:t>Славься, страна! Мы гордимся тобой!</a:t>
            </a:r>
          </a:p>
        </p:txBody>
      </p:sp>
      <p:pic>
        <p:nvPicPr>
          <p:cNvPr id="8" name="ГАО России - Гимн России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2968" y="11658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37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96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1752" y="980728"/>
            <a:ext cx="691407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dirty="0" smtClean="0">
                <a:latin typeface="Comic Sans MS" pitchFamily="66" charset="0"/>
              </a:rPr>
              <a:t>«Отчего так в России</a:t>
            </a:r>
          </a:p>
          <a:p>
            <a:pPr algn="ctr"/>
            <a:r>
              <a:rPr lang="ru-RU" sz="4800" dirty="0" smtClean="0">
                <a:latin typeface="Comic Sans MS" pitchFamily="66" charset="0"/>
              </a:rPr>
              <a:t>березы шумят,</a:t>
            </a:r>
          </a:p>
          <a:p>
            <a:pPr algn="ctr"/>
            <a:r>
              <a:rPr lang="ru-RU" sz="4800" dirty="0" smtClean="0">
                <a:latin typeface="Comic Sans MS" pitchFamily="66" charset="0"/>
              </a:rPr>
              <a:t>отчего белоствольные</a:t>
            </a:r>
          </a:p>
          <a:p>
            <a:pPr algn="ctr"/>
            <a:r>
              <a:rPr lang="ru-RU" sz="4800" dirty="0" smtClean="0">
                <a:latin typeface="Comic Sans MS" pitchFamily="66" charset="0"/>
              </a:rPr>
              <a:t> всё понимают…»</a:t>
            </a:r>
            <a:endParaRPr lang="ru-RU" sz="4800" dirty="0"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44602" y="1844824"/>
            <a:ext cx="2494186" cy="6732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…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44120" y="2518048"/>
            <a:ext cx="4668848" cy="6732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9281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2669" y="365713"/>
            <a:ext cx="69573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>
                <a:latin typeface="Comic Sans MS" pitchFamily="66" charset="0"/>
              </a:rPr>
              <a:t>Кто является последним </a:t>
            </a:r>
            <a:r>
              <a:rPr lang="ru-RU" sz="3200" dirty="0" smtClean="0">
                <a:latin typeface="Comic Sans MS" pitchFamily="66" charset="0"/>
              </a:rPr>
              <a:t>царем</a:t>
            </a:r>
          </a:p>
          <a:p>
            <a:pPr algn="ctr"/>
            <a:r>
              <a:rPr lang="ru-RU" sz="3200" dirty="0" smtClean="0">
                <a:latin typeface="Comic Sans MS" pitchFamily="66" charset="0"/>
              </a:rPr>
              <a:t>всея </a:t>
            </a:r>
            <a:r>
              <a:rPr lang="ru-RU" sz="3200" dirty="0">
                <a:latin typeface="Comic Sans MS" pitchFamily="66" charset="0"/>
              </a:rPr>
              <a:t>Руси и первым </a:t>
            </a:r>
            <a:r>
              <a:rPr lang="ru-RU" sz="3200" dirty="0" smtClean="0">
                <a:latin typeface="Comic Sans MS" pitchFamily="66" charset="0"/>
              </a:rPr>
              <a:t>Императором</a:t>
            </a:r>
          </a:p>
          <a:p>
            <a:pPr algn="ctr"/>
            <a:r>
              <a:rPr lang="ru-RU" sz="3200" dirty="0">
                <a:latin typeface="Comic Sans MS" pitchFamily="66" charset="0"/>
              </a:rPr>
              <a:t>Р</a:t>
            </a:r>
            <a:r>
              <a:rPr lang="ru-RU" sz="3200" dirty="0" smtClean="0">
                <a:latin typeface="Comic Sans MS" pitchFamily="66" charset="0"/>
              </a:rPr>
              <a:t>оссийским</a:t>
            </a:r>
            <a:r>
              <a:rPr lang="ru-RU" sz="3200" dirty="0">
                <a:latin typeface="Comic Sans MS" pitchFamily="66" charset="0"/>
              </a:rPr>
              <a:t>?</a:t>
            </a:r>
          </a:p>
        </p:txBody>
      </p:sp>
      <p:pic>
        <p:nvPicPr>
          <p:cNvPr id="3074" name="Picture 2" descr="C:\Users\NINA\Desktop\Petr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1" r="18154" b="9083"/>
          <a:stretch/>
        </p:blipFill>
        <p:spPr bwMode="auto">
          <a:xfrm>
            <a:off x="2555776" y="1935373"/>
            <a:ext cx="4103814" cy="338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83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650" y="332656"/>
            <a:ext cx="87223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Кто крестил Русь в </a:t>
            </a:r>
            <a:r>
              <a:rPr lang="en-US" sz="3200" dirty="0" smtClean="0">
                <a:latin typeface="Comic Sans MS" pitchFamily="66" charset="0"/>
              </a:rPr>
              <a:t>X</a:t>
            </a:r>
            <a:r>
              <a:rPr lang="ru-RU" sz="3200" dirty="0" smtClean="0">
                <a:latin typeface="Comic Sans MS" pitchFamily="66" charset="0"/>
              </a:rPr>
              <a:t> веке,</a:t>
            </a:r>
          </a:p>
          <a:p>
            <a:pPr algn="ctr"/>
            <a:r>
              <a:rPr lang="ru-RU" sz="3200" dirty="0" smtClean="0">
                <a:latin typeface="Comic Sans MS" pitchFamily="66" charset="0"/>
              </a:rPr>
              <a:t>приняв христианство</a:t>
            </a:r>
          </a:p>
          <a:p>
            <a:pPr algn="ctr"/>
            <a:r>
              <a:rPr lang="ru-RU" sz="3200" dirty="0" smtClean="0">
                <a:latin typeface="Comic Sans MS" pitchFamily="66" charset="0"/>
              </a:rPr>
              <a:t>как государственную религию?</a:t>
            </a:r>
            <a:endParaRPr lang="ru-RU" sz="3200" dirty="0">
              <a:latin typeface="Comic Sans MS" pitchFamily="66" charset="0"/>
            </a:endParaRPr>
          </a:p>
        </p:txBody>
      </p:sp>
      <p:pic>
        <p:nvPicPr>
          <p:cNvPr id="2050" name="Picture 2" descr="C:\Users\NINA\Desktop\влад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" r="2619" b="3016"/>
          <a:stretch/>
        </p:blipFill>
        <p:spPr bwMode="auto">
          <a:xfrm>
            <a:off x="2483768" y="1911403"/>
            <a:ext cx="4392488" cy="334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44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4995" y="476672"/>
            <a:ext cx="85795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Comic Sans MS" pitchFamily="66" charset="0"/>
              </a:rPr>
              <a:t>Струнный музыкальный инструмент –</a:t>
            </a:r>
          </a:p>
          <a:p>
            <a:pPr algn="ctr"/>
            <a:r>
              <a:rPr lang="ru-RU" sz="3600" dirty="0" smtClean="0">
                <a:latin typeface="Comic Sans MS" pitchFamily="66" charset="0"/>
              </a:rPr>
              <a:t>неофициальный символ России?</a:t>
            </a:r>
            <a:endParaRPr lang="ru-RU" sz="3600" dirty="0">
              <a:latin typeface="Comic Sans MS" pitchFamily="66" charset="0"/>
            </a:endParaRPr>
          </a:p>
        </p:txBody>
      </p:sp>
      <p:pic>
        <p:nvPicPr>
          <p:cNvPr id="4098" name="Picture 2" descr="C:\Users\NINA\Desktop\16680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973" y="2069671"/>
            <a:ext cx="5338497" cy="318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08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422" y="5445224"/>
            <a:ext cx="3888432" cy="103326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Правильный ответ</a:t>
            </a:r>
            <a:endParaRPr lang="ru-RU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421650" y="5445224"/>
            <a:ext cx="1342038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7524328" y="5445224"/>
            <a:ext cx="1177280" cy="1033264"/>
          </a:xfrm>
          <a:prstGeom prst="fram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Развернутая стрелка 4">
            <a:hlinkClick r:id="rId3" action="ppaction://hlinksldjump"/>
          </p:cNvPr>
          <p:cNvSpPr/>
          <p:nvPr/>
        </p:nvSpPr>
        <p:spPr>
          <a:xfrm rot="10800000">
            <a:off x="836442" y="5709828"/>
            <a:ext cx="443484" cy="504056"/>
          </a:xfrm>
          <a:prstGeom prst="uturn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664" y="764703"/>
            <a:ext cx="87129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dirty="0" smtClean="0">
                <a:latin typeface="Comic Sans MS" pitchFamily="66" charset="0"/>
              </a:rPr>
              <a:t>Где расположена рабочая резиденция</a:t>
            </a:r>
          </a:p>
          <a:p>
            <a:pPr algn="ctr"/>
            <a:r>
              <a:rPr lang="ru-RU" sz="3500" dirty="0" smtClean="0">
                <a:latin typeface="Comic Sans MS" pitchFamily="66" charset="0"/>
              </a:rPr>
              <a:t>Президента Российской Федерации?</a:t>
            </a:r>
            <a:endParaRPr lang="ru-RU" sz="3500" dirty="0">
              <a:latin typeface="Comic Sans MS" pitchFamily="66" charset="0"/>
            </a:endParaRPr>
          </a:p>
        </p:txBody>
      </p:sp>
      <p:pic>
        <p:nvPicPr>
          <p:cNvPr id="5122" name="Picture 2" descr="C:\Users\NINA\Desktop\moskovskiy-kreml-5594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927" y="1996573"/>
            <a:ext cx="4764771" cy="316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274649" y="2668941"/>
            <a:ext cx="241925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Comic Sans MS" pitchFamily="66" charset="0"/>
              </a:rPr>
              <a:t>Сенатский </a:t>
            </a:r>
          </a:p>
          <a:p>
            <a:r>
              <a:rPr lang="ru-RU" sz="2800" dirty="0" smtClean="0">
                <a:latin typeface="Comic Sans MS" pitchFamily="66" charset="0"/>
              </a:rPr>
              <a:t>дворец</a:t>
            </a:r>
          </a:p>
          <a:p>
            <a:r>
              <a:rPr lang="ru-RU" sz="2800" dirty="0" smtClean="0">
                <a:latin typeface="Comic Sans MS" pitchFamily="66" charset="0"/>
              </a:rPr>
              <a:t>Московского</a:t>
            </a:r>
          </a:p>
          <a:p>
            <a:r>
              <a:rPr lang="ru-RU" sz="2800" dirty="0" smtClean="0">
                <a:latin typeface="Comic Sans MS" pitchFamily="66" charset="0"/>
              </a:rPr>
              <a:t>Кремля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18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721</TotalTime>
  <Words>301</Words>
  <Application>Microsoft Office PowerPoint</Application>
  <PresentationFormat>Экран (4:3)</PresentationFormat>
  <Paragraphs>139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Литейная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NINA</dc:creator>
  <cp:lastModifiedBy>Елена</cp:lastModifiedBy>
  <cp:revision>39</cp:revision>
  <dcterms:created xsi:type="dcterms:W3CDTF">2019-02-21T11:42:48Z</dcterms:created>
  <dcterms:modified xsi:type="dcterms:W3CDTF">2020-08-19T05:09:51Z</dcterms:modified>
</cp:coreProperties>
</file>