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364" r:id="rId3"/>
    <p:sldId id="361" r:id="rId4"/>
    <p:sldId id="362" r:id="rId5"/>
    <p:sldId id="268" r:id="rId6"/>
    <p:sldId id="266" r:id="rId7"/>
    <p:sldId id="354" r:id="rId8"/>
    <p:sldId id="353" r:id="rId9"/>
    <p:sldId id="352" r:id="rId10"/>
    <p:sldId id="351" r:id="rId11"/>
    <p:sldId id="350" r:id="rId12"/>
    <p:sldId id="349" r:id="rId13"/>
    <p:sldId id="267" r:id="rId14"/>
    <p:sldId id="358" r:id="rId15"/>
    <p:sldId id="357" r:id="rId16"/>
    <p:sldId id="269" r:id="rId17"/>
    <p:sldId id="3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ECB5D"/>
    <a:srgbClr val="C9C6BF"/>
    <a:srgbClr val="F9EED0"/>
    <a:srgbClr val="E6F1B5"/>
    <a:srgbClr val="E5E4A9"/>
    <a:srgbClr val="EBF8B6"/>
    <a:srgbClr val="512332"/>
    <a:srgbClr val="FDBA23"/>
    <a:srgbClr val="F0A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60" d="100"/>
          <a:sy n="60" d="100"/>
        </p:scale>
        <p:origin x="-165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90DD-8384-4596-93A1-94147E5F4816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62355-7017-48BA-BA34-A73C43240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7;&#1088;&#1077;&#1079;&#1077;&#1085;&#1090;&#1072;&#1094;&#1080;&#1103;%20%20&#1083;&#1080;&#1090;&#1077;&#1088;&#1072;&#1090;&#1091;&#1088;&#1085;&#1086;&#1077;%20&#1087;&#1091;&#1090;&#1077;&#1096;&#1077;&#1089;&#1090;&#1074;&#1080;&#1077;%20&#1087;&#1086;&#1089;&#1083;%20&#1074;&#1077;&#1088;&#1089;&#1080;&#1103;\&#1057;&#1087;&#1077;&#1096;&#1080;&#1083;&#1086;&#1074;&#1089;&#1082;&#1080;&#1077;%20&#1076;&#1083;&#1103;%20&#1090;&#1077;&#1083;%20(1).avi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2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6.jpeg"/><Relationship Id="rId10" Type="http://schemas.openxmlformats.org/officeDocument/2006/relationships/image" Target="../media/image27.jpeg"/><Relationship Id="rId4" Type="http://schemas.openxmlformats.org/officeDocument/2006/relationships/image" Target="../media/image4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88788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2143116"/>
            <a:ext cx="2114536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2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928670"/>
            <a:ext cx="2714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Июль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1" y="1928802"/>
          <a:ext cx="8643999" cy="4714908"/>
        </p:xfrm>
        <a:graphic>
          <a:graphicData uri="http://schemas.openxmlformats.org/drawingml/2006/table">
            <a:tbl>
              <a:tblPr/>
              <a:tblGrid>
                <a:gridCol w="1234857"/>
                <a:gridCol w="1234857"/>
                <a:gridCol w="1234857"/>
                <a:gridCol w="1234857"/>
                <a:gridCol w="1234857"/>
                <a:gridCol w="1234857"/>
                <a:gridCol w="1234857"/>
              </a:tblGrid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Пн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/>
                        <a:t>Вт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Ср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Чт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Пт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/>
                        <a:t>Сб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Вс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6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13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20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27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0100" y="2500306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4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Литературный десант   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(в  рамках Дня посёлка Павловский)</a:t>
            </a:r>
            <a:endParaRPr lang="ru-RU" sz="4400" dirty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</p:txBody>
      </p:sp>
      <p:pic>
        <p:nvPicPr>
          <p:cNvPr id="8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142984"/>
            <a:ext cx="714380" cy="646343"/>
          </a:xfrm>
          <a:prstGeom prst="rect">
            <a:avLst/>
          </a:prstGeom>
          <a:noFill/>
        </p:spPr>
      </p:pic>
      <p:pic>
        <p:nvPicPr>
          <p:cNvPr id="4098" name="Picture 2" descr="C:\Users\User\AppData\Local\Temp\Rar$DI00.367\SAM_4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429132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AppData\Local\Temp\Rar$DI18.5088\SAM_4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429132"/>
            <a:ext cx="2428892" cy="182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2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1000108"/>
            <a:ext cx="3548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Август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2" y="2000237"/>
          <a:ext cx="8572557" cy="4572036"/>
        </p:xfrm>
        <a:graphic>
          <a:graphicData uri="http://schemas.openxmlformats.org/drawingml/2006/table">
            <a:tbl>
              <a:tblPr/>
              <a:tblGrid>
                <a:gridCol w="1224651"/>
                <a:gridCol w="1224651"/>
                <a:gridCol w="1224651"/>
                <a:gridCol w="1224651"/>
                <a:gridCol w="1224651"/>
                <a:gridCol w="1224651"/>
                <a:gridCol w="1224651"/>
              </a:tblGrid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Пн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Вт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Ср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Чт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Пт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Сб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Вс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3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10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17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24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28</a:t>
                      </a:r>
                      <a:endParaRPr lang="ru-RU" sz="1600" dirty="0"/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31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4" y="2357431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Брифинг с журналистами газеты              «</a:t>
            </a:r>
            <a:r>
              <a:rPr lang="ru-RU" sz="4000" b="1" dirty="0" err="1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Очёрский</a:t>
            </a:r>
            <a:r>
              <a:rPr lang="ru-RU" sz="40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край»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«Районная газета вчера, сегодня, завтра»</a:t>
            </a:r>
            <a:endParaRPr lang="ru-RU" sz="4000" b="1" dirty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</p:txBody>
      </p:sp>
      <p:pic>
        <p:nvPicPr>
          <p:cNvPr id="10243" name="Picture 3" descr="IMG_4274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 t="23335"/>
          <a:stretch>
            <a:fillRect/>
          </a:stretch>
        </p:blipFill>
        <p:spPr bwMode="auto">
          <a:xfrm>
            <a:off x="3143240" y="4643446"/>
            <a:ext cx="269566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214422"/>
            <a:ext cx="714380" cy="6463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96908"/>
          </a:xfrm>
        </p:spPr>
        <p:txBody>
          <a:bodyPr/>
          <a:lstStyle/>
          <a:p>
            <a:r>
              <a:rPr lang="ru-RU" dirty="0" err="1" smtClean="0"/>
              <a:t>р</a:t>
            </a:r>
            <a:endParaRPr lang="ru-RU" dirty="0"/>
          </a:p>
        </p:txBody>
      </p:sp>
      <p:pic>
        <p:nvPicPr>
          <p:cNvPr id="5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3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1000108"/>
            <a:ext cx="3571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Сентябрь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0" y="2071676"/>
          <a:ext cx="8643999" cy="4572036"/>
        </p:xfrm>
        <a:graphic>
          <a:graphicData uri="http://schemas.openxmlformats.org/drawingml/2006/table">
            <a:tbl>
              <a:tblPr/>
              <a:tblGrid>
                <a:gridCol w="1234857"/>
                <a:gridCol w="1234857"/>
                <a:gridCol w="1234857"/>
                <a:gridCol w="1234857"/>
                <a:gridCol w="1234857"/>
                <a:gridCol w="1234857"/>
                <a:gridCol w="1234857"/>
              </a:tblGrid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Пн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Вт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/>
                        <a:t>Ср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Чт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Пт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Сб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Вс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3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10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17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24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31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0100" y="3500438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400" b="1" dirty="0" smtClean="0">
                <a:solidFill>
                  <a:srgbClr val="C00000"/>
                </a:solidFill>
                <a:latin typeface="Adobe Caslon Pro" pitchFamily="18" charset="0"/>
                <a:ea typeface="Cambria Math" pitchFamily="18" charset="0"/>
              </a:rPr>
              <a:t>V</a:t>
            </a:r>
            <a:r>
              <a:rPr lang="ru-RU" sz="44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Спешиловские</a:t>
            </a:r>
            <a:r>
              <a:rPr lang="ru-RU" sz="44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литературно-художественные чтения</a:t>
            </a:r>
            <a:endParaRPr lang="ru-RU" sz="4400" b="1" dirty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</p:txBody>
      </p:sp>
      <p:pic>
        <p:nvPicPr>
          <p:cNvPr id="2051" name="Picture 3" descr="E:\Спешиловские-14\DSC_1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3104"/>
            <a:ext cx="2643206" cy="164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214422"/>
            <a:ext cx="714380" cy="646343"/>
          </a:xfrm>
          <a:prstGeom prst="rect">
            <a:avLst/>
          </a:prstGeom>
          <a:noFill/>
        </p:spPr>
      </p:pic>
      <p:pic>
        <p:nvPicPr>
          <p:cNvPr id="14" name="Спешиловские для тел (1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92" y="2172360"/>
            <a:ext cx="2220851" cy="147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0" y="2071680"/>
          <a:ext cx="8643999" cy="4572030"/>
        </p:xfrm>
        <a:graphic>
          <a:graphicData uri="http://schemas.openxmlformats.org/drawingml/2006/table">
            <a:tbl>
              <a:tblPr/>
              <a:tblGrid>
                <a:gridCol w="1234857"/>
                <a:gridCol w="1234857"/>
                <a:gridCol w="1234857"/>
                <a:gridCol w="1234857"/>
                <a:gridCol w="1234857"/>
                <a:gridCol w="1234857"/>
                <a:gridCol w="1234857"/>
              </a:tblGrid>
              <a:tr h="76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Пн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/>
                        <a:t>Вт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Ср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Чт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Сб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Вс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7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14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26</a:t>
                      </a:r>
                      <a:endParaRPr lang="ru-RU" sz="1600" dirty="0"/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28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4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00364" y="1000108"/>
            <a:ext cx="3286148" cy="92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Октябрь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214686"/>
            <a:ext cx="50720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ru-RU" sz="44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Литературный вечер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«Венок юбилейных  дат»</a:t>
            </a:r>
            <a:endParaRPr lang="ru-RU" sz="4400" dirty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</p:txBody>
      </p:sp>
      <p:pic>
        <p:nvPicPr>
          <p:cNvPr id="7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214422"/>
            <a:ext cx="714380" cy="646343"/>
          </a:xfrm>
          <a:prstGeom prst="rect">
            <a:avLst/>
          </a:prstGeom>
          <a:noFill/>
        </p:spPr>
      </p:pic>
      <p:pic>
        <p:nvPicPr>
          <p:cNvPr id="3074" name="Picture 2" descr="C:\Users\User\Desktop\003954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2714620"/>
            <a:ext cx="1529204" cy="173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dmitriy_shostakovich_-_russkiy_vals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857620" y="5214950"/>
            <a:ext cx="609600" cy="609600"/>
          </a:xfrm>
          <a:prstGeom prst="rect">
            <a:avLst/>
          </a:prstGeom>
        </p:spPr>
      </p:pic>
      <p:pic>
        <p:nvPicPr>
          <p:cNvPr id="3" name="Picture 2" descr="C:\Users\User\Desktop\66047761_j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6937" y="4572008"/>
            <a:ext cx="1314706" cy="167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2071678"/>
            <a:ext cx="11049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i (1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2684966"/>
            <a:ext cx="1081088" cy="152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3d292e63c99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4286256"/>
            <a:ext cx="1239210" cy="182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Desktop\59567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4786322"/>
            <a:ext cx="1282976" cy="188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2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572140"/>
            <a:ext cx="8472518" cy="5540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928802"/>
          <a:ext cx="8501122" cy="4714906"/>
        </p:xfrm>
        <a:graphic>
          <a:graphicData uri="http://schemas.openxmlformats.org/drawingml/2006/table">
            <a:tbl>
              <a:tblPr/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6735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Пн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Вт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Ср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Чт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Сб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Вс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16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23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735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30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H="1">
            <a:off x="3143240" y="1000108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Ноябрь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643182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Выставка-хобби                   «Чтение и увлечение»</a:t>
            </a:r>
            <a:endParaRPr lang="ru-RU" sz="4800" b="1" dirty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</p:txBody>
      </p:sp>
      <p:pic>
        <p:nvPicPr>
          <p:cNvPr id="8201" name="Picture 9" descr="http://ocherlib.permculture.ru/Data/Sites/18/media/GalleryImages/11636/WebImages/img_0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643446"/>
            <a:ext cx="238415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 descr="http://ocherlib.permculture.ru/Data/Sites/18/media/GalleryImages/11636/WebImages/img_1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643446"/>
            <a:ext cx="2367378" cy="177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13" name="Picture 21" descr="http://ocherlib.permculture.ru/Data/Sites/18/foto/%D0%B4%D0%B5%D0%BA%D1%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357430"/>
            <a:ext cx="1606975" cy="230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1078350"/>
            <a:ext cx="785818" cy="7109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57224" y="2071678"/>
            <a:ext cx="7829576" cy="2214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2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79" y="1928802"/>
          <a:ext cx="8643999" cy="4714911"/>
        </p:xfrm>
        <a:graphic>
          <a:graphicData uri="http://schemas.openxmlformats.org/drawingml/2006/table">
            <a:tbl>
              <a:tblPr/>
              <a:tblGrid>
                <a:gridCol w="1234857"/>
                <a:gridCol w="1234857"/>
                <a:gridCol w="1234857"/>
                <a:gridCol w="1234857"/>
                <a:gridCol w="1234857"/>
                <a:gridCol w="1234857"/>
                <a:gridCol w="1234857"/>
              </a:tblGrid>
              <a:tr h="7639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Пн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/>
                        <a:t>Вт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Ср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Чт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Пт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Сб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Вс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7639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639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7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895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14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639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639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28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30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714612" y="928670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Декабрь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000372"/>
            <a:ext cx="57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Бал-маскарад  «Блистательное созвездие литературных героев»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3600" b="1" dirty="0" smtClean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Закрытие </a:t>
            </a:r>
            <a:r>
              <a:rPr lang="en-US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Года литературы</a:t>
            </a:r>
          </a:p>
        </p:txBody>
      </p:sp>
      <p:pic>
        <p:nvPicPr>
          <p:cNvPr id="7176" name="Picture 8" descr="Бал-маскарад &quot;Алиса в стране чудес&quot; превратил обычный вечер в танцевальную сказ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00372"/>
            <a:ext cx="2773373" cy="184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1142984"/>
            <a:ext cx="785818" cy="7109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ленд.png"/>
          <p:cNvPicPr>
            <a:picLocks noChangeAspect="1"/>
          </p:cNvPicPr>
          <p:nvPr/>
        </p:nvPicPr>
        <p:blipFill>
          <a:blip r:embed="rId2" cstate="print"/>
          <a:srcRect l="20952" t="398" r="-1065" b="10154"/>
          <a:stretch>
            <a:fillRect/>
          </a:stretch>
        </p:blipFill>
        <p:spPr>
          <a:xfrm>
            <a:off x="428596" y="0"/>
            <a:ext cx="89297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2683">
            <a:off x="2730712" y="2266296"/>
            <a:ext cx="1830981" cy="165660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20345428">
            <a:off x="2870305" y="4150825"/>
            <a:ext cx="34131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Календарь  подготовлен </a:t>
            </a:r>
            <a:b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информационно-библиографическим отделом </a:t>
            </a:r>
            <a:b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МАУК «МЦБ»</a:t>
            </a:r>
            <a:b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Очёр, 2015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i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88788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3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Указ о проведении </a:t>
            </a:r>
            <a:b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Года литературы</a:t>
            </a:r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itchFamily="18" charset="0"/>
              </a:rPr>
              <a:t>от 13 июня 2014 года</a:t>
            </a:r>
            <a:endParaRPr lang="ru-RU" sz="16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186766" cy="4054485"/>
          </a:xfrm>
        </p:spPr>
        <p:txBody>
          <a:bodyPr>
            <a:normAutofit fontScale="62500" lnSpcReduction="20000"/>
          </a:bodyPr>
          <a:lstStyle/>
          <a:p>
            <a:endParaRPr lang="ru-RU" i="1" dirty="0" smtClean="0"/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целях привлечения внимания общества к литературе и чтению постановляю: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1. Провести в 2015 году в Российской Федерации Год литературы.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2. Правительству Российской Федерации: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а) образовать организационный комитет по проведению в Российской Федерации Года литературы и утвердить его состав;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б) обеспечить разработку и утверждение плана основных мероприятий по проведению в Российской Федерации Года литературы.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3. Рекомендовать органам исполнительной власти субъектов Российской Федерации осуществлять необходимые мероприятия в рамках проводимого в Российской Федерации Года литературы.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4. Настоящий Указ вступает в силу со дня его подписания.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71480"/>
            <a:ext cx="1026450" cy="928692"/>
          </a:xfrm>
          <a:prstGeom prst="rect">
            <a:avLst/>
          </a:prstGeom>
          <a:noFill/>
        </p:spPr>
      </p:pic>
      <p:pic>
        <p:nvPicPr>
          <p:cNvPr id="6" name="Prezident Torzhestvennaya Melodiya Pered Novogodnim Obrasche (mp3top100.net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3547" y="6093296"/>
            <a:ext cx="6096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4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501122" cy="5357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42985"/>
            <a:ext cx="8501122" cy="45005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Литературное путешествие</a:t>
            </a:r>
          </a:p>
          <a:p>
            <a:pPr algn="ctr"/>
            <a:r>
              <a:rPr lang="ru-RU" sz="9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длиною в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5715016"/>
            <a:ext cx="335758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Календарь </a:t>
            </a:r>
            <a:endParaRPr lang="ru-RU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5715016"/>
            <a:ext cx="699341" cy="632737"/>
          </a:xfrm>
          <a:prstGeom prst="rect">
            <a:avLst/>
          </a:prstGeom>
          <a:noFill/>
        </p:spPr>
      </p:pic>
      <p:pic>
        <p:nvPicPr>
          <p:cNvPr id="2" name="dmitriy_shostakovich_-_russkiy_vals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000108"/>
            <a:ext cx="2928958" cy="7143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Январь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2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pic>
        <p:nvPicPr>
          <p:cNvPr id="10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142984"/>
            <a:ext cx="714380" cy="646343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1" y="2143116"/>
          <a:ext cx="8715434" cy="4500594"/>
        </p:xfrm>
        <a:graphic>
          <a:graphicData uri="http://schemas.openxmlformats.org/drawingml/2006/table">
            <a:tbl>
              <a:tblPr/>
              <a:tblGrid>
                <a:gridCol w="1245062"/>
                <a:gridCol w="1245062"/>
                <a:gridCol w="1245062"/>
                <a:gridCol w="1245062"/>
                <a:gridCol w="1245062"/>
                <a:gridCol w="1245062"/>
                <a:gridCol w="1245062"/>
              </a:tblGrid>
              <a:tr h="750099"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 err="1"/>
                        <a:t>Пн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Вт</a:t>
                      </a:r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Ср</a:t>
                      </a:r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Чт</a:t>
                      </a:r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Пт</a:t>
                      </a:r>
                      <a:endParaRPr lang="ru-RU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Сб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Вс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5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12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15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16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17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18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19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20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21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23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24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25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26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27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28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29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30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31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\\SERWER-INTERNET\Server\фото 2015\Страна поэзия - лит гостиная\DSCN8340.JPG"/>
          <p:cNvPicPr>
            <a:picLocks noChangeAspect="1" noChangeArrowheads="1"/>
          </p:cNvPicPr>
          <p:nvPr/>
        </p:nvPicPr>
        <p:blipFill>
          <a:blip r:embed="rId4" cstate="print"/>
          <a:srcRect t="21995" r="-2287"/>
          <a:stretch>
            <a:fillRect/>
          </a:stretch>
        </p:blipFill>
        <p:spPr bwMode="auto">
          <a:xfrm>
            <a:off x="500034" y="2786058"/>
            <a:ext cx="2214578" cy="126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\\SERWER-INTERNET\Server\фото 2015\Страна поэзия - лит гостиная\DSCN8311.JPG"/>
          <p:cNvPicPr>
            <a:picLocks noChangeAspect="1" noChangeArrowheads="1"/>
          </p:cNvPicPr>
          <p:nvPr/>
        </p:nvPicPr>
        <p:blipFill>
          <a:blip r:embed="rId5" cstate="print"/>
          <a:srcRect l="2211" t="13197"/>
          <a:stretch>
            <a:fillRect/>
          </a:stretch>
        </p:blipFill>
        <p:spPr bwMode="auto">
          <a:xfrm>
            <a:off x="6572264" y="5143512"/>
            <a:ext cx="2117207" cy="140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1857356" y="2928934"/>
            <a:ext cx="6143668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n-cs"/>
              </a:rPr>
              <a:t> </a:t>
            </a:r>
            <a:r>
              <a:rPr kumimoji="0" lang="ru-RU" sz="48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astasiaScript" pitchFamily="2" charset="0"/>
                <a:ea typeface="DotumChe" pitchFamily="49" charset="-127"/>
                <a:cs typeface="Kokila" pitchFamily="34" charset="0"/>
              </a:rPr>
              <a:t>Молодёжная литературная гостиная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astasiaScript" pitchFamily="2" charset="0"/>
                <a:ea typeface="DotumChe" pitchFamily="49" charset="-127"/>
                <a:cs typeface="Kokila" pitchFamily="34" charset="0"/>
              </a:rPr>
              <a:t>«Страна поэзия»</a:t>
            </a: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nastasiaScript" pitchFamily="2" charset="0"/>
              <a:ea typeface="DotumChe" pitchFamily="49" charset="-127"/>
              <a:cs typeface="Kokila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8400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3" y="2143116"/>
          <a:ext cx="8715434" cy="4500594"/>
        </p:xfrm>
        <a:graphic>
          <a:graphicData uri="http://schemas.openxmlformats.org/drawingml/2006/table">
            <a:tbl>
              <a:tblPr/>
              <a:tblGrid>
                <a:gridCol w="1245062"/>
                <a:gridCol w="1245062"/>
                <a:gridCol w="1245062"/>
                <a:gridCol w="1245062"/>
                <a:gridCol w="1245062"/>
                <a:gridCol w="1245062"/>
                <a:gridCol w="1245062"/>
              </a:tblGrid>
              <a:tr h="750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Пн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/>
                        <a:t>Вт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Ср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Чт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Пт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Сб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Вс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16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23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2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1000108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Февраль 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428868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Открытие Года литературы </a:t>
            </a:r>
          </a:p>
          <a:p>
            <a:pPr marL="571500" indent="-571500"/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«Литературное путешествие длиною в год»</a:t>
            </a:r>
          </a:p>
          <a:p>
            <a:pPr marL="571500" indent="-571500">
              <a:buFont typeface="Wingdings" pitchFamily="2" charset="2"/>
              <a:buChar char="ü"/>
            </a:pPr>
            <a:endParaRPr lang="ru-RU" sz="3600" b="1" dirty="0" smtClean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Презентация книги </a:t>
            </a:r>
          </a:p>
          <a:p>
            <a:pPr marL="571500" indent="-571500"/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«Времён связующие нити» </a:t>
            </a:r>
          </a:p>
          <a:p>
            <a:pPr marL="571500" indent="-571500"/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к 100-летию Строгановского колледжа</a:t>
            </a:r>
          </a:p>
        </p:txBody>
      </p:sp>
      <p:pic>
        <p:nvPicPr>
          <p:cNvPr id="11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357298"/>
            <a:ext cx="714380" cy="646343"/>
          </a:xfrm>
          <a:prstGeom prst="rect">
            <a:avLst/>
          </a:prstGeom>
          <a:noFill/>
        </p:spPr>
      </p:pic>
      <p:pic>
        <p:nvPicPr>
          <p:cNvPr id="12290" name="Picture 2" descr="yacoonal"/>
          <p:cNvPicPr>
            <a:picLocks noChangeAspect="1" noChangeArrowheads="1"/>
          </p:cNvPicPr>
          <p:nvPr/>
        </p:nvPicPr>
        <p:blipFill>
          <a:blip r:embed="rId4"/>
          <a:srcRect r="8919" b="10526"/>
          <a:stretch>
            <a:fillRect/>
          </a:stretch>
        </p:blipFill>
        <p:spPr bwMode="auto">
          <a:xfrm>
            <a:off x="7715272" y="2571744"/>
            <a:ext cx="1136268" cy="714380"/>
          </a:xfrm>
          <a:prstGeom prst="rect">
            <a:avLst/>
          </a:prstGeom>
          <a:noFill/>
        </p:spPr>
      </p:pic>
      <p:pic>
        <p:nvPicPr>
          <p:cNvPr id="1026" name="Picture 2" descr="\\SERWER-INTERNET\Server\Желнина Е.Н\100.jpg"/>
          <p:cNvPicPr>
            <a:picLocks noChangeAspect="1" noChangeArrowheads="1"/>
          </p:cNvPicPr>
          <p:nvPr/>
        </p:nvPicPr>
        <p:blipFill>
          <a:blip r:embed="rId5" cstate="print"/>
          <a:srcRect l="3684" t="7907" r="6880" b="2495"/>
          <a:stretch>
            <a:fillRect/>
          </a:stretch>
        </p:blipFill>
        <p:spPr bwMode="auto">
          <a:xfrm rot="10800000">
            <a:off x="6929454" y="4071942"/>
            <a:ext cx="1857387" cy="24288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1" y="2000237"/>
          <a:ext cx="8501122" cy="4643471"/>
        </p:xfrm>
        <a:graphic>
          <a:graphicData uri="http://schemas.openxmlformats.org/drawingml/2006/table">
            <a:tbl>
              <a:tblPr/>
              <a:tblGrid>
                <a:gridCol w="1214446"/>
                <a:gridCol w="1214446"/>
                <a:gridCol w="1214446"/>
                <a:gridCol w="1214446"/>
                <a:gridCol w="1214446"/>
                <a:gridCol w="1214446"/>
                <a:gridCol w="1214446"/>
              </a:tblGrid>
              <a:tr h="6633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Пн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/>
                        <a:t>Вт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Ср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Чт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Пт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Сб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Вс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16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23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6633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31</a:t>
                      </a:r>
                      <a:endParaRPr lang="ru-RU" sz="1600" dirty="0"/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2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71802" y="1000108"/>
            <a:ext cx="30003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Март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428868"/>
            <a:ext cx="6929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Открытие </a:t>
            </a:r>
            <a:r>
              <a:rPr lang="en-US" sz="3600" b="1" i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литературного </a:t>
            </a:r>
            <a:r>
              <a:rPr lang="en-US" sz="3600" b="1" i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клуба «Собеседник»</a:t>
            </a:r>
          </a:p>
          <a:p>
            <a:pPr>
              <a:buFont typeface="Wingdings" pitchFamily="2" charset="2"/>
              <a:buChar char="ü"/>
            </a:pPr>
            <a:endParaRPr lang="ru-RU" sz="3600" b="1" i="1" dirty="0" smtClean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b="1" i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Спектакль </a:t>
            </a:r>
            <a:r>
              <a:rPr lang="ru-RU" sz="3600" b="1" i="1" dirty="0" err="1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очёрского</a:t>
            </a:r>
            <a:r>
              <a:rPr lang="ru-RU" sz="3600" b="1" i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народного театра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       «Власть тьмы»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       по пьесе Л. Н. Толстого</a:t>
            </a:r>
            <a:endParaRPr lang="ru-RU" sz="3600" b="1" i="1" dirty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</p:txBody>
      </p:sp>
      <p:pic>
        <p:nvPicPr>
          <p:cNvPr id="5126" name="Picture 6" descr="C:\Users\User\Desktop\презентация календарь\bibliote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14554"/>
            <a:ext cx="1928565" cy="1571636"/>
          </a:xfrm>
          <a:prstGeom prst="rect">
            <a:avLst/>
          </a:prstGeom>
          <a:noFill/>
        </p:spPr>
      </p:pic>
      <p:pic>
        <p:nvPicPr>
          <p:cNvPr id="5136" name="Picture 16" descr="Закачать - Краткое содержание рассказа толстого отрочество :: Выложил - Мстислав Проклович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572008"/>
            <a:ext cx="1500198" cy="200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1285860"/>
            <a:ext cx="714380" cy="6463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71680"/>
          <a:ext cx="8715434" cy="4572030"/>
        </p:xfrm>
        <a:graphic>
          <a:graphicData uri="http://schemas.openxmlformats.org/drawingml/2006/table">
            <a:tbl>
              <a:tblPr/>
              <a:tblGrid>
                <a:gridCol w="1245062"/>
                <a:gridCol w="1245062"/>
                <a:gridCol w="1245062"/>
                <a:gridCol w="1245062"/>
                <a:gridCol w="1245062"/>
                <a:gridCol w="1245062"/>
                <a:gridCol w="1245062"/>
              </a:tblGrid>
              <a:tr h="76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Пн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/>
                        <a:t>Вт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Ср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Чт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Пт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Сб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Вс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6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13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20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27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30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2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1000108"/>
            <a:ext cx="2857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Апрель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214554"/>
            <a:ext cx="6447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Литературно-краеведческий альманах «Вехи истории </a:t>
            </a:r>
            <a:r>
              <a:rPr lang="ru-RU" sz="2800" b="1" dirty="0" err="1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Очёрского</a:t>
            </a:r>
            <a:r>
              <a:rPr lang="ru-RU" sz="28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завода» ( к 30-летию выхода книги А. </a:t>
            </a:r>
            <a:r>
              <a:rPr lang="ru-RU" sz="2800" b="1" dirty="0" err="1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Скорынина</a:t>
            </a:r>
            <a:r>
              <a:rPr lang="ru-RU" sz="28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«Повести </a:t>
            </a:r>
            <a:r>
              <a:rPr lang="ru-RU" sz="2800" b="1" dirty="0" err="1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Очёрского</a:t>
            </a:r>
            <a:r>
              <a:rPr lang="ru-RU" sz="28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завода»)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err="1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Библиосумерки</a:t>
            </a:r>
            <a:r>
              <a:rPr lang="ru-RU" sz="28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– 2015</a:t>
            </a: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Неделя детской книги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800" b="1" dirty="0" smtClean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Презентация сборника стихов </a:t>
            </a:r>
            <a:r>
              <a:rPr lang="ru-RU" sz="2800" b="1" dirty="0" err="1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очёрских</a:t>
            </a:r>
            <a:r>
              <a:rPr lang="ru-RU" sz="28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поэтов «Давно закончилась война»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800" b="1" dirty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</p:txBody>
      </p:sp>
      <p:pic>
        <p:nvPicPr>
          <p:cNvPr id="18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1285860"/>
            <a:ext cx="714380" cy="646343"/>
          </a:xfrm>
          <a:prstGeom prst="rect">
            <a:avLst/>
          </a:prstGeom>
          <a:noFill/>
        </p:spPr>
      </p:pic>
      <p:pic>
        <p:nvPicPr>
          <p:cNvPr id="2050" name="Picture 2" descr="\\SERWER-INTERNET\Server\Желнина Е.Н\Скорынин разворот.jpg"/>
          <p:cNvPicPr>
            <a:picLocks noChangeAspect="1" noChangeArrowheads="1"/>
          </p:cNvPicPr>
          <p:nvPr/>
        </p:nvPicPr>
        <p:blipFill>
          <a:blip r:embed="rId4" cstate="print"/>
          <a:srcRect l="1685" t="1923" r="3193" b="3846"/>
          <a:stretch>
            <a:fillRect/>
          </a:stretch>
        </p:blipFill>
        <p:spPr bwMode="auto">
          <a:xfrm rot="966148">
            <a:off x="6785650" y="2597914"/>
            <a:ext cx="1893152" cy="1472450"/>
          </a:xfrm>
          <a:prstGeom prst="rect">
            <a:avLst/>
          </a:prstGeom>
          <a:noFill/>
        </p:spPr>
      </p:pic>
      <p:pic>
        <p:nvPicPr>
          <p:cNvPr id="2051" name="Picture 3" descr="C:\Users\User\Desktop\s3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000504"/>
            <a:ext cx="2245081" cy="15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2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1000108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Май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6" y="1928802"/>
          <a:ext cx="8358245" cy="4643472"/>
        </p:xfrm>
        <a:graphic>
          <a:graphicData uri="http://schemas.openxmlformats.org/drawingml/2006/table">
            <a:tbl>
              <a:tblPr/>
              <a:tblGrid>
                <a:gridCol w="1194035"/>
                <a:gridCol w="1194035"/>
                <a:gridCol w="1194035"/>
                <a:gridCol w="1194035"/>
                <a:gridCol w="1194035"/>
                <a:gridCol w="1194035"/>
                <a:gridCol w="1194035"/>
              </a:tblGrid>
              <a:tr h="7739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Пн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/>
                        <a:t>Вт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smtClean="0"/>
                        <a:t>Ср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Чт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Пт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Сб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err="1"/>
                        <a:t>Вс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4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18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25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5786" y="2357430"/>
            <a:ext cx="5286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Литературно-музыкальная                 композиция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   «Ты же выжил, солдат»</a:t>
            </a:r>
          </a:p>
          <a:p>
            <a:pPr>
              <a:buFont typeface="Wingdings" pitchFamily="2" charset="2"/>
              <a:buChar char="ü"/>
            </a:pPr>
            <a:endParaRPr lang="ru-RU" sz="3600" b="1" dirty="0" smtClean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День открытых  дверей 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«Пусть  нас объединяет книга»  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    </a:t>
            </a:r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(</a:t>
            </a:r>
            <a:r>
              <a:rPr lang="ru-RU" sz="24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к общероссийскому Дню библиотек</a:t>
            </a: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endParaRPr lang="ru-RU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2294" name="Picture 6" descr="65 от 9 августа 2013 - 9 Августа 2013 - Сайт газеты &quot;За честь хлебороб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140" y="2571745"/>
            <a:ext cx="259900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1142984"/>
            <a:ext cx="714380" cy="646343"/>
          </a:xfrm>
          <a:prstGeom prst="rect">
            <a:avLst/>
          </a:prstGeom>
          <a:noFill/>
        </p:spPr>
      </p:pic>
      <p:pic>
        <p:nvPicPr>
          <p:cNvPr id="2050" name="Picture 2" descr="\\SERWER-INTERNET\Server\фото в журнал\DSCN1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500569"/>
            <a:ext cx="2403057" cy="180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3786190"/>
            <a:ext cx="3543296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Picture 2" descr="C:\Users\User\Desktop\презентация календарь\30261_original.jpg"/>
          <p:cNvPicPr>
            <a:picLocks noChangeAspect="1" noChangeArrowheads="1"/>
          </p:cNvPicPr>
          <p:nvPr/>
        </p:nvPicPr>
        <p:blipFill>
          <a:blip r:embed="rId2"/>
          <a:srcRect r="2936" b="87675"/>
          <a:stretch>
            <a:fillRect/>
          </a:stretch>
        </p:blipFill>
        <p:spPr bwMode="auto">
          <a:xfrm>
            <a:off x="0" y="-1"/>
            <a:ext cx="9144000" cy="9286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926" y="1000108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00"/>
                </a:solidFill>
                <a:latin typeface="Batang" pitchFamily="18" charset="-127"/>
                <a:ea typeface="Batang" pitchFamily="18" charset="-127"/>
              </a:rPr>
              <a:t>Июнь</a:t>
            </a:r>
            <a:endParaRPr lang="ru-RU" sz="5400" b="1" dirty="0">
              <a:solidFill>
                <a:srgbClr val="99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1" y="1928802"/>
          <a:ext cx="8643999" cy="4714908"/>
        </p:xfrm>
        <a:graphic>
          <a:graphicData uri="http://schemas.openxmlformats.org/drawingml/2006/table">
            <a:tbl>
              <a:tblPr/>
              <a:tblGrid>
                <a:gridCol w="1234857"/>
                <a:gridCol w="1234857"/>
                <a:gridCol w="1234857"/>
                <a:gridCol w="1234857"/>
                <a:gridCol w="1234857"/>
                <a:gridCol w="1234857"/>
                <a:gridCol w="1234857"/>
              </a:tblGrid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 err="1"/>
                        <a:t>Пн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/>
                        <a:t>Вт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/>
                        <a:t>Ср</a:t>
                      </a:r>
                      <a:endParaRPr lang="ru-RU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Чт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/>
                        <a:t>Пт</a:t>
                      </a:r>
                      <a:endParaRPr lang="ru-RU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Сб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Вс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F7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8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12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15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17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19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21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22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/>
                        <a:t>23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24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25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26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27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28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29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/>
                        <a:t>30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/>
                        <a:t> </a:t>
                      </a:r>
                    </a:p>
                  </a:txBody>
                  <a:tcPr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F7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488" y="2285992"/>
            <a:ext cx="578647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Бенефис читателя </a:t>
            </a:r>
          </a:p>
          <a:p>
            <a:pPr marL="457200" indent="-457200"/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   Ю. А. Вахрушева            </a:t>
            </a:r>
          </a:p>
          <a:p>
            <a:pPr marL="457200" indent="-457200"/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     «С книгой по жизни»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3600" b="1" dirty="0" smtClean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ru-RU" sz="3600" b="1" dirty="0" smtClean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Пушкинский День «</a:t>
            </a:r>
          </a:p>
          <a:p>
            <a:pPr marL="457200" indent="-457200"/>
            <a:r>
              <a:rPr lang="ru-RU" sz="3600" b="1" dirty="0" smtClean="0">
                <a:solidFill>
                  <a:srgbClr val="C00000"/>
                </a:solidFill>
                <a:latin typeface="AnastasiaScript" pitchFamily="2" charset="0"/>
                <a:ea typeface="Cambria Math" pitchFamily="18" charset="0"/>
              </a:rPr>
              <a:t>Вся жизнь – один прекрасный миг»</a:t>
            </a:r>
          </a:p>
          <a:p>
            <a:pPr>
              <a:buFont typeface="Wingdings" pitchFamily="2" charset="2"/>
              <a:buChar char="ü"/>
            </a:pPr>
            <a:endParaRPr lang="ru-RU" sz="3200" b="1" dirty="0" smtClean="0">
              <a:solidFill>
                <a:srgbClr val="C00000"/>
              </a:solidFill>
              <a:latin typeface="AnastasiaScript" pitchFamily="2" charset="0"/>
              <a:ea typeface="Cambria Math" pitchFamily="18" charset="0"/>
            </a:endParaRPr>
          </a:p>
        </p:txBody>
      </p:sp>
      <p:pic>
        <p:nvPicPr>
          <p:cNvPr id="4098" name="Picture 2" descr="\\SERWER-INTERNET\Server\фото 2014\пушкинский день\DSCN5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72008"/>
            <a:ext cx="257147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E:\ФОТОГРАФИИ 2012\выставки 2012\IMG_7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357430"/>
            <a:ext cx="2500330" cy="187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\\SERWER-INTERNET\Server\Желнина Е.Н\B5w43fNIYAEzE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142984"/>
            <a:ext cx="714380" cy="6463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12924</TotalTime>
  <Words>764</Words>
  <Application>Microsoft Office PowerPoint</Application>
  <PresentationFormat>Экран (4:3)</PresentationFormat>
  <Paragraphs>602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Указ о проведении  Года литературы от 13 июня 2014 года</vt:lpstr>
      <vt:lpstr>Презентация PowerPoint</vt:lpstr>
      <vt:lpstr>Январь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Burova</dc:creator>
  <cp:lastModifiedBy>kosta</cp:lastModifiedBy>
  <cp:revision>2551</cp:revision>
  <dcterms:created xsi:type="dcterms:W3CDTF">2014-06-23T06:22:35Z</dcterms:created>
  <dcterms:modified xsi:type="dcterms:W3CDTF">2015-02-06T04:01:34Z</dcterms:modified>
</cp:coreProperties>
</file>