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43" d="100"/>
          <a:sy n="43" d="100"/>
        </p:scale>
        <p:origin x="-84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764808" y="0"/>
            <a:ext cx="19864664" cy="10287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9122484" y="-32267"/>
            <a:ext cx="7358232" cy="9407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298192" y="-32266"/>
            <a:ext cx="7010400" cy="3469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6731" y="4062714"/>
            <a:ext cx="6626710" cy="2553240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6731" y="6631621"/>
            <a:ext cx="6619606" cy="189094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42424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7488" y="2275243"/>
            <a:ext cx="4267200" cy="1126472"/>
          </a:xfrm>
        </p:spPr>
        <p:txBody>
          <a:bodyPr anchor="b"/>
          <a:lstStyle>
            <a:lvl1pPr algn="l">
              <a:defRPr sz="4300"/>
            </a:lvl1pPr>
          </a:lstStyle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07040" y="8579950"/>
            <a:ext cx="5663184" cy="547688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8192" y="8579950"/>
            <a:ext cx="1287332" cy="5476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  <p:sp>
        <p:nvSpPr>
          <p:cNvPr id="89" name="Rectangle 88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1" y="1545221"/>
            <a:ext cx="2968906" cy="7170516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6592" y="1545221"/>
            <a:ext cx="10847408" cy="71705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290" y="4351244"/>
            <a:ext cx="13274936" cy="2043113"/>
          </a:xfrm>
        </p:spPr>
        <p:txBody>
          <a:bodyPr anchor="b"/>
          <a:lstStyle>
            <a:lvl1pPr algn="l">
              <a:defRPr sz="71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7291" y="6400801"/>
            <a:ext cx="13274934" cy="2280620"/>
          </a:xfrm>
        </p:spPr>
        <p:txBody>
          <a:bodyPr anchor="t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84832" y="3470148"/>
            <a:ext cx="6839712" cy="5239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3470147"/>
            <a:ext cx="6839712" cy="5239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4222" y="3474014"/>
            <a:ext cx="6114296" cy="959643"/>
          </a:xfrm>
        </p:spPr>
        <p:txBody>
          <a:bodyPr anchor="b"/>
          <a:lstStyle>
            <a:lvl1pPr marL="0" indent="0">
              <a:buNone/>
              <a:defRPr sz="4300" b="1">
                <a:solidFill>
                  <a:schemeClr val="accent1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442" y="4462042"/>
            <a:ext cx="6839712" cy="4253696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23675" y="3474015"/>
            <a:ext cx="6111434" cy="959643"/>
          </a:xfrm>
        </p:spPr>
        <p:txBody>
          <a:bodyPr anchor="b"/>
          <a:lstStyle>
            <a:lvl1pPr marL="0" indent="0">
              <a:buNone/>
              <a:defRPr sz="4300" b="1">
                <a:solidFill>
                  <a:schemeClr val="accent1"/>
                </a:solidFill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304" y="4462042"/>
            <a:ext cx="6839712" cy="4253696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764808" y="0"/>
            <a:ext cx="19864664" cy="10287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9122484" y="-32267"/>
            <a:ext cx="7358232" cy="9407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298192" y="-32265"/>
            <a:ext cx="7010400" cy="935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  <p:sp>
        <p:nvSpPr>
          <p:cNvPr id="58" name="Rectangle 57"/>
          <p:cNvSpPr/>
          <p:nvPr/>
        </p:nvSpPr>
        <p:spPr>
          <a:xfrm>
            <a:off x="1811143" y="902825"/>
            <a:ext cx="7124514" cy="84726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788" y="1284791"/>
            <a:ext cx="6180880" cy="772610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29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82896" y="8587253"/>
            <a:ext cx="6987328" cy="547688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666" y="3986152"/>
            <a:ext cx="6609144" cy="2194730"/>
          </a:xfrm>
        </p:spPr>
        <p:txBody>
          <a:bodyPr anchor="b">
            <a:normAutofit/>
          </a:bodyPr>
          <a:lstStyle>
            <a:lvl1pPr algn="l">
              <a:defRPr sz="5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3184" y="6205491"/>
            <a:ext cx="6597568" cy="2276856"/>
          </a:xfrm>
        </p:spPr>
        <p:txBody>
          <a:bodyPr>
            <a:normAutofit/>
          </a:bodyPr>
          <a:lstStyle>
            <a:lvl1pPr marL="0" indent="0">
              <a:buNone/>
              <a:defRPr sz="2900">
                <a:solidFill>
                  <a:srgbClr val="42424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764808" y="0"/>
            <a:ext cx="19864664" cy="10287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9122484" y="-32267"/>
            <a:ext cx="7358232" cy="9407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298192" y="-32265"/>
            <a:ext cx="7010400" cy="935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811143" y="902825"/>
            <a:ext cx="7124514" cy="847266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9301778" y="9132426"/>
            <a:ext cx="7010400" cy="12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848" y="3991356"/>
            <a:ext cx="6601968" cy="2194560"/>
          </a:xfrm>
        </p:spPr>
        <p:txBody>
          <a:bodyPr anchor="b">
            <a:normAutofit/>
          </a:bodyPr>
          <a:lstStyle>
            <a:lvl1pPr algn="l">
              <a:defRPr sz="5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417" y="1040693"/>
            <a:ext cx="6719246" cy="8202168"/>
          </a:xfrm>
        </p:spPr>
        <p:txBody>
          <a:bodyPr/>
          <a:lstStyle>
            <a:lvl1pPr marL="0" indent="0">
              <a:buNone/>
              <a:defRPr sz="5700">
                <a:solidFill>
                  <a:schemeClr val="accent1"/>
                </a:solidFill>
              </a:defRPr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9261" y="6199633"/>
            <a:ext cx="6601146" cy="2279342"/>
          </a:xfrm>
        </p:spPr>
        <p:txBody>
          <a:bodyPr>
            <a:normAutofit/>
          </a:bodyPr>
          <a:lstStyle>
            <a:lvl1pPr marL="0" indent="0">
              <a:buNone/>
              <a:defRPr sz="2900">
                <a:solidFill>
                  <a:srgbClr val="42424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82896" y="8587253"/>
            <a:ext cx="6987328" cy="547688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09600" y="0"/>
            <a:ext cx="19864664" cy="10287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914400" y="500231"/>
            <a:ext cx="16459200" cy="927847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122484" y="-32267"/>
            <a:ext cx="7358232" cy="1048866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298192" y="-32265"/>
            <a:ext cx="7010400" cy="935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980" y="1541496"/>
            <a:ext cx="14049488" cy="1714500"/>
          </a:xfrm>
          <a:prstGeom prst="rect">
            <a:avLst/>
          </a:prstGeom>
        </p:spPr>
        <p:txBody>
          <a:bodyPr vert="horz" lIns="163284" tIns="81642" rIns="163284" bIns="81642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985" y="3485478"/>
            <a:ext cx="13554634" cy="526346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94776" y="336739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2896" y="8778241"/>
            <a:ext cx="7004304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8192" y="336737"/>
            <a:ext cx="2664312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EFEFE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ru-RU" spc="60" smtClean="0"/>
              <a:t>‹#›</a:t>
            </a:fld>
            <a:endParaRPr lang="ru-RU" spc="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71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12317" indent="-489853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1142991" indent="-489853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632844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marL="2008398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2367624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10521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6pPr>
      <a:lvl7pPr marL="3069747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73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8pPr>
      <a:lvl9pPr marL="3788198" indent="-408211" algn="l" defTabSz="1632844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libraries-yanao.ru/news/?ELEMENT_ID=11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hyperlink" Target="https://&#1073;&#1091;&#1084;&#1073;&#1072;&#1090;&#1083;.&#1085;&#1072;&#1094;&#1080;&#1086;&#1085;&#1072;&#1083;&#1100;&#1085;&#1099;&#1077;&#1087;&#1088;&#1086;&#1077;&#1082;&#1090;&#1099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hyperlink" Target="https://&#1085;&#1086;&#1074;&#1072;&#1103;&#1073;&#1080;&#1073;&#1083;&#1080;&#1086;&#1090;&#1077;&#1082;&#1072;.&#1088;&#1092;/news/vserossijskaya-bibliotechnaya-akciya-molodyozhnaya-nedelya-cifrovyh-tehnologi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hyperlink" Target="https://stschool-surgut.gosuslugi.ru/roditelyam-i-uchenikam/novosti/novosti-193_591.html#:~:text=%C2%AB%D0%94%D0%BE%D0%B1%D1%80%D1%8B%D0%B5%20%D1%83%D1%80%D0%BE%D0%BA%D0%B8%C2%BB%20%E2%80%93%20%D1%82%D1%80%D0%B0%D0%B4%D0%B8%D1%86%D0%B8%D0%BE%D0%BD%D0%BD%D0%B0%D1%8F%20%D0%92%D1%81%D0%B5%D1%80%D0%BE%D1%81%D1%81%D0%B8%D0%B9%D1%81%D0%BA%D0%B0%D1%8F,%D0%BC%D0%BE%D0%BB%D0%BE%D0%B4%D1%91%D0%B6%D0%B8%2C%20%D0%BF%D0%BE%D0%BF%D1%83%D0%BB%D1%8F%D1%80%D0%B8%D0%B7%D0%B0%D1%86%D0%B8%D1%8F%20%D0%B4%D0%BE%D0%B1%D1%80%D0%BE%D0%B2%D0%BE%D0%BB%D1%8C%D1%87%D0%B5%D1%81%D1%82%D0%B2%D0%B0%20%D1%81%D1%80%D0%B5%D0%B4%D0%B8%20%D1%88%D0%BA%D0%BE%D0%BB%D1%8C%D0%BD%D0%B8%D0%BA%D0%BE%D0%B2" TargetMode="External"/><Relationship Id="rId7" Type="http://schemas.openxmlformats.org/officeDocument/2006/relationships/image" Target="../media/image64.jpeg"/><Relationship Id="rId2" Type="http://schemas.openxmlformats.org/officeDocument/2006/relationships/hyperlink" Target="https://rgdb.ru/professionalam/14535-vserossijskaya-aktsiya-biblioteka-dlya-vsek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ostrf.ru/blog/vserossiyskaya-aktsiya-blokadnyy-khl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gdb.ru/home/news/14859-nedelya-detskoj-knigi-2023-materialy-dlya-uchastnikov" TargetMode="External"/><Relationship Id="rId2" Type="http://schemas.openxmlformats.org/officeDocument/2006/relationships/hyperlink" Target="https://aktosr.ru/2024/vsemirnyy-den-chteniya-vsluh-2024-kakie-meropriyatiya-zhdut-nas-etogo-goda?utm_referrer=https%3A%2F%2Fwww.yandex.ru%2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kalendar-365.ru/info/2448" TargetMode="External"/><Relationship Id="rId4" Type="http://schemas.openxmlformats.org/officeDocument/2006/relationships/hyperlink" Target="https://vectordobra.ru/vesennyaya-nedelya-dobr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s://&#1073;&#1077;&#1075;&#1091;&#1097;&#1072;&#1103;&#1082;&#1085;&#1080;&#1075;&#1072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metodisty.rgdb.ru/05/dlya-chit/8056-mezhregionalnaya-aktsii-chitaem-pushkina-vmeste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&#1088;&#1094;&#1087;&#1074;.&#1088;&#1092;/news/vserossijskaya-blagotvoritelnaya-aktsiya-podari-rebenku-knig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-25908" y="169277"/>
            <a:ext cx="18288000" cy="1735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27699"/>
              </a:lnSpc>
              <a:spcBef>
                <a:spcPts val="105"/>
              </a:spcBef>
            </a:pPr>
            <a:r>
              <a:rPr sz="3000" b="1" spc="12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Муниципальное </a:t>
            </a:r>
            <a:r>
              <a:rPr sz="3000" b="1" spc="35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автономное </a:t>
            </a:r>
            <a:r>
              <a:rPr sz="3000" b="1" spc="105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учреждение </a:t>
            </a:r>
            <a:r>
              <a:rPr sz="3000" b="1" spc="200" dirty="0" err="1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культуры</a:t>
            </a:r>
            <a:r>
              <a:rPr sz="3000" b="1" spc="20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spc="204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lang="ru-RU" sz="3000" b="1" spc="204" dirty="0" smtClean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/>
            </a:r>
            <a:br>
              <a:rPr lang="ru-RU" sz="3000" b="1" spc="204" dirty="0" smtClean="0">
                <a:solidFill>
                  <a:schemeClr val="tx1"/>
                </a:solidFill>
                <a:latin typeface="Comic Sans MS" pitchFamily="66" charset="0"/>
                <a:cs typeface="Century Gothic"/>
              </a:rPr>
            </a:br>
            <a:r>
              <a:rPr sz="3000" b="1" spc="90" dirty="0" smtClean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“</a:t>
            </a:r>
            <a:r>
              <a:rPr sz="3000" b="1" spc="9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Центральная</a:t>
            </a:r>
            <a:r>
              <a:rPr sz="3000" b="1" spc="-6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spc="7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библиотека</a:t>
            </a:r>
            <a:r>
              <a:rPr sz="3000" b="1" spc="-75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spc="6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Очерского</a:t>
            </a:r>
            <a:r>
              <a:rPr sz="3000" b="1" spc="-5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spc="65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городского</a:t>
            </a:r>
            <a:r>
              <a:rPr sz="3000" b="1" spc="-4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округа” </a:t>
            </a:r>
            <a:r>
              <a:rPr lang="ru-RU" sz="3000" b="1" dirty="0" smtClean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Comic Sans MS" pitchFamily="66" charset="0"/>
                <a:cs typeface="Century Gothic"/>
              </a:rPr>
            </a:br>
            <a:r>
              <a:rPr sz="3000" b="1" spc="-869" dirty="0" smtClean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spc="11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Инновационно</a:t>
            </a:r>
            <a:r>
              <a:rPr sz="3000" b="1" spc="110" dirty="0">
                <a:solidFill>
                  <a:schemeClr val="tx1"/>
                </a:solidFill>
                <a:latin typeface="Comic Sans MS" pitchFamily="66" charset="0"/>
                <a:cs typeface="Calibri"/>
              </a:rPr>
              <a:t>-</a:t>
            </a:r>
            <a:r>
              <a:rPr sz="3000" b="1" spc="11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методический</a:t>
            </a:r>
            <a:r>
              <a:rPr sz="3000" b="1" spc="-100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 </a:t>
            </a:r>
            <a:r>
              <a:rPr sz="3000" b="1" spc="105" dirty="0">
                <a:solidFill>
                  <a:schemeClr val="tx1"/>
                </a:solidFill>
                <a:latin typeface="Comic Sans MS" pitchFamily="66" charset="0"/>
                <a:cs typeface="Century Gothic"/>
              </a:rPr>
              <a:t>отдел</a:t>
            </a:r>
            <a:endParaRPr sz="3000" b="1" dirty="0">
              <a:solidFill>
                <a:schemeClr val="tx1"/>
              </a:solidFill>
              <a:latin typeface="Comic Sans MS" pitchFamily="66" charset="0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7800" y="2324100"/>
            <a:ext cx="15849600" cy="78408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810" algn="ctr">
              <a:lnSpc>
                <a:spcPct val="117400"/>
              </a:lnSpc>
              <a:spcBef>
                <a:spcPts val="90"/>
              </a:spcBef>
            </a:pPr>
            <a:r>
              <a:rPr sz="7100" b="1" spc="905" dirty="0">
                <a:latin typeface="Comic Sans MS" pitchFamily="66" charset="0"/>
                <a:cs typeface="Calibri"/>
              </a:rPr>
              <a:t>Международные, </a:t>
            </a:r>
            <a:r>
              <a:rPr sz="7100" b="1" spc="910" dirty="0">
                <a:latin typeface="Comic Sans MS" pitchFamily="66" charset="0"/>
                <a:cs typeface="Calibri"/>
              </a:rPr>
              <a:t> </a:t>
            </a:r>
            <a:r>
              <a:rPr lang="ru-RU" sz="7100" b="1" spc="1055" dirty="0">
                <a:latin typeface="Comic Sans MS" pitchFamily="66" charset="0"/>
                <a:cs typeface="Calibri"/>
              </a:rPr>
              <a:t>в</a:t>
            </a:r>
            <a:r>
              <a:rPr sz="7100" b="1" spc="1055" dirty="0" err="1" smtClean="0">
                <a:latin typeface="Comic Sans MS" pitchFamily="66" charset="0"/>
                <a:cs typeface="Calibri"/>
              </a:rPr>
              <a:t>сероссийские</a:t>
            </a:r>
            <a:r>
              <a:rPr sz="7100" b="1" spc="1055" dirty="0">
                <a:latin typeface="Comic Sans MS" pitchFamily="66" charset="0"/>
                <a:cs typeface="Calibri"/>
              </a:rPr>
              <a:t>, </a:t>
            </a:r>
            <a:r>
              <a:rPr sz="7100" b="1" spc="1060" dirty="0">
                <a:latin typeface="Comic Sans MS" pitchFamily="66" charset="0"/>
                <a:cs typeface="Calibri"/>
              </a:rPr>
              <a:t> </a:t>
            </a:r>
            <a:endParaRPr lang="ru-RU" sz="7100" b="1" spc="1060" dirty="0" smtClean="0">
              <a:latin typeface="Comic Sans MS" pitchFamily="66" charset="0"/>
              <a:cs typeface="Calibri"/>
            </a:endParaRPr>
          </a:p>
          <a:p>
            <a:pPr marL="12700" marR="5080" indent="-3810" algn="ctr">
              <a:lnSpc>
                <a:spcPct val="117400"/>
              </a:lnSpc>
              <a:spcBef>
                <a:spcPts val="90"/>
              </a:spcBef>
            </a:pPr>
            <a:r>
              <a:rPr lang="ru-RU" sz="7100" b="1" spc="1060" dirty="0">
                <a:latin typeface="Comic Sans MS" pitchFamily="66" charset="0"/>
                <a:cs typeface="Calibri"/>
              </a:rPr>
              <a:t>р</a:t>
            </a:r>
            <a:r>
              <a:rPr sz="7100" b="1" spc="1005" dirty="0" err="1" smtClean="0">
                <a:latin typeface="Comic Sans MS" pitchFamily="66" charset="0"/>
                <a:cs typeface="Calibri"/>
              </a:rPr>
              <a:t>егиональные</a:t>
            </a:r>
            <a:r>
              <a:rPr lang="ru-RU" sz="7100" b="1" spc="390" dirty="0" smtClean="0">
                <a:latin typeface="Comic Sans MS" pitchFamily="66" charset="0"/>
                <a:cs typeface="Calibri"/>
              </a:rPr>
              <a:t>,</a:t>
            </a:r>
          </a:p>
          <a:p>
            <a:pPr marL="12700" marR="5080" indent="-3810" algn="ctr">
              <a:lnSpc>
                <a:spcPct val="117400"/>
              </a:lnSpc>
              <a:spcBef>
                <a:spcPts val="90"/>
              </a:spcBef>
            </a:pPr>
            <a:r>
              <a:rPr sz="7100" b="1" spc="1000" dirty="0" smtClean="0">
                <a:latin typeface="Comic Sans MS" pitchFamily="66" charset="0"/>
                <a:cs typeface="Calibri"/>
              </a:rPr>
              <a:t>краевые </a:t>
            </a:r>
            <a:r>
              <a:rPr sz="7100" b="1" spc="-1590" dirty="0" smtClean="0">
                <a:latin typeface="Comic Sans MS" pitchFamily="66" charset="0"/>
                <a:cs typeface="Calibri"/>
              </a:rPr>
              <a:t> </a:t>
            </a:r>
            <a:endParaRPr lang="ru-RU" sz="7100" b="1" spc="-1590" dirty="0" smtClean="0">
              <a:latin typeface="Comic Sans MS" pitchFamily="66" charset="0"/>
              <a:cs typeface="Calibri"/>
            </a:endParaRPr>
          </a:p>
          <a:p>
            <a:pPr marL="12700" marR="5080" indent="-3810" algn="ctr">
              <a:lnSpc>
                <a:spcPct val="117400"/>
              </a:lnSpc>
              <a:spcBef>
                <a:spcPts val="90"/>
              </a:spcBef>
            </a:pPr>
            <a:r>
              <a:rPr sz="7100" b="1" spc="1019" dirty="0" err="1" smtClean="0">
                <a:latin typeface="Comic Sans MS" pitchFamily="66" charset="0"/>
                <a:cs typeface="Calibri"/>
              </a:rPr>
              <a:t>акции</a:t>
            </a:r>
            <a:endParaRPr lang="ru-RU" sz="7100" b="1" spc="1019" dirty="0" smtClean="0">
              <a:latin typeface="Comic Sans MS" pitchFamily="66" charset="0"/>
              <a:cs typeface="Calibri"/>
            </a:endParaRPr>
          </a:p>
          <a:p>
            <a:pPr marL="12700" marR="5080" indent="-3810" algn="ctr">
              <a:lnSpc>
                <a:spcPct val="117400"/>
              </a:lnSpc>
              <a:spcBef>
                <a:spcPts val="90"/>
              </a:spcBef>
            </a:pPr>
            <a:endParaRPr sz="2400" dirty="0">
              <a:latin typeface="Comic Sans MS" pitchFamily="66" charset="0"/>
              <a:cs typeface="Calibri"/>
            </a:endParaRPr>
          </a:p>
          <a:p>
            <a:pPr marL="347980" algn="ctr">
              <a:lnSpc>
                <a:spcPct val="100000"/>
              </a:lnSpc>
              <a:spcBef>
                <a:spcPts val="3590"/>
              </a:spcBef>
              <a:tabLst>
                <a:tab pos="2938145" algn="l"/>
              </a:tabLst>
            </a:pPr>
            <a:r>
              <a:rPr sz="3000" b="1" spc="390" dirty="0">
                <a:latin typeface="Comic Sans MS" pitchFamily="66" charset="0"/>
                <a:cs typeface="Calibri"/>
              </a:rPr>
              <a:t>Очёр,</a:t>
            </a:r>
            <a:r>
              <a:rPr sz="3000" b="1" spc="190" dirty="0">
                <a:latin typeface="Comic Sans MS" pitchFamily="66" charset="0"/>
                <a:cs typeface="Calibri"/>
              </a:rPr>
              <a:t> </a:t>
            </a:r>
            <a:r>
              <a:rPr sz="3000" b="1" spc="335" dirty="0" smtClean="0">
                <a:latin typeface="Comic Sans MS" pitchFamily="66" charset="0"/>
                <a:cs typeface="Calibri"/>
              </a:rPr>
              <a:t>202</a:t>
            </a:r>
            <a:r>
              <a:rPr lang="ru-RU" sz="3000" b="1" spc="335" dirty="0">
                <a:latin typeface="Comic Sans MS" pitchFamily="66" charset="0"/>
                <a:cs typeface="Calibri"/>
              </a:rPr>
              <a:t>3</a:t>
            </a:r>
            <a:endParaRPr sz="3000" dirty="0">
              <a:latin typeface="Comic Sans MS" pitchFamily="66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0" y="-37404"/>
            <a:ext cx="4469131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819" dirty="0">
                <a:latin typeface="Comic Sans MS" pitchFamily="66" charset="0"/>
              </a:rPr>
              <a:t>Июль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268" y="2402716"/>
            <a:ext cx="12028932" cy="7048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Ромашка – символ счастья» 08.07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12066" algn="just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напомнить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что семья для каждого из нас самое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066" algn="just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самое нужное в жизни.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endParaRPr lang="ru-RU" sz="3200" b="1" spc="409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endParaRPr lang="ru-RU" sz="3200" b="1" spc="409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endParaRPr lang="ru-RU" sz="3200" b="1" spc="409" dirty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Всероссийск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акция 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“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Живая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классика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</a:p>
          <a:p>
            <a:pPr marL="12066">
              <a:spcBef>
                <a:spcPts val="5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ко Дню чтения вслух 23.07.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</a:pPr>
            <a:endParaRPr lang="ru-RU" sz="3200" dirty="0" smtClean="0">
              <a:latin typeface="Comic Sans MS" pitchFamily="66" charset="0"/>
            </a:endParaRPr>
          </a:p>
          <a:p>
            <a:pPr>
              <a:spcBef>
                <a:spcPts val="55"/>
              </a:spcBef>
            </a:pPr>
            <a:endParaRPr lang="ru-RU" sz="3200" dirty="0">
              <a:latin typeface="Comic Sans MS" pitchFamily="66" charset="0"/>
            </a:endParaRPr>
          </a:p>
          <a:p>
            <a:pPr>
              <a:spcBef>
                <a:spcPts val="55"/>
              </a:spcBef>
            </a:pPr>
            <a:endParaRPr lang="ru-RU" sz="3200" dirty="0" smtClean="0">
              <a:latin typeface="Comic Sans MS" pitchFamily="66" charset="0"/>
            </a:endParaRPr>
          </a:p>
          <a:p>
            <a:pPr>
              <a:spcBef>
                <a:spcPts val="55"/>
              </a:spcBef>
            </a:pPr>
            <a:endParaRPr lang="ru-RU" sz="3200" dirty="0" smtClean="0">
              <a:latin typeface="Comic Sans MS" pitchFamily="66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4133" y="5612578"/>
            <a:ext cx="5181600" cy="3809414"/>
            <a:chOff x="13629132" y="2257932"/>
            <a:chExt cx="3621404" cy="2708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29132" y="4317491"/>
              <a:ext cx="3621024" cy="649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9800" y="2257932"/>
              <a:ext cx="3599942" cy="2064639"/>
            </a:xfrm>
            <a:prstGeom prst="rect">
              <a:avLst/>
            </a:prstGeom>
          </p:spPr>
        </p:pic>
      </p:grpSp>
      <p:pic>
        <p:nvPicPr>
          <p:cNvPr id="4098" name="Picture 2" descr="https://cdn.culture.ru/images/a3d12585-2331-55b0-ae65-c9d3e0e51b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690" y="1362308"/>
            <a:ext cx="5156499" cy="30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7131" y="-190500"/>
            <a:ext cx="4109467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905" dirty="0">
                <a:latin typeface="Comic Sans MS" pitchFamily="66" charset="0"/>
              </a:rPr>
              <a:t>Август</a:t>
            </a:r>
          </a:p>
        </p:txBody>
      </p:sp>
      <p:sp>
        <p:nvSpPr>
          <p:cNvPr id="6" name="object 6"/>
          <p:cNvSpPr/>
          <p:nvPr/>
        </p:nvSpPr>
        <p:spPr>
          <a:xfrm>
            <a:off x="2209800" y="4227576"/>
            <a:ext cx="11963400" cy="17145"/>
          </a:xfrm>
          <a:custGeom>
            <a:avLst/>
            <a:gdLst/>
            <a:ahLst/>
            <a:cxnLst/>
            <a:rect l="l" t="t" r="r" b="b"/>
            <a:pathLst>
              <a:path w="11963400" h="17145">
                <a:moveTo>
                  <a:pt x="11963400" y="0"/>
                </a:moveTo>
                <a:lnTo>
                  <a:pt x="0" y="0"/>
                </a:lnTo>
                <a:lnTo>
                  <a:pt x="0" y="16763"/>
                </a:lnTo>
                <a:lnTo>
                  <a:pt x="11963400" y="16763"/>
                </a:lnTo>
                <a:lnTo>
                  <a:pt x="119634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4709384" y="900710"/>
            <a:ext cx="2892815" cy="8142438"/>
            <a:chOff x="14788895" y="2138679"/>
            <a:chExt cx="2549652" cy="7036846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93465" y="8727942"/>
              <a:ext cx="2540513" cy="4475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03500" y="7319390"/>
              <a:ext cx="2519933" cy="14135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88895" y="6431279"/>
              <a:ext cx="2549652" cy="15834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51020" y="4251963"/>
              <a:ext cx="1969015" cy="6679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61564" y="2138679"/>
              <a:ext cx="1947671" cy="2119630"/>
            </a:xfrm>
            <a:prstGeom prst="rect">
              <a:avLst/>
            </a:prstGeom>
          </p:spPr>
        </p:pic>
      </p:grpSp>
      <p:pic>
        <p:nvPicPr>
          <p:cNvPr id="5122" name="Picture 2" descr="http://ougorod.isil.obr55.ru/files/2022/08/53242-1536x118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/>
          <a:stretch/>
        </p:blipFill>
        <p:spPr bwMode="auto">
          <a:xfrm>
            <a:off x="15018752" y="4174216"/>
            <a:ext cx="2323351" cy="20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7816" y="1257300"/>
            <a:ext cx="13185384" cy="772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6">
              <a:spcBef>
                <a:spcPts val="1845"/>
              </a:spcBef>
              <a:tabLst>
                <a:tab pos="469900" algn="l"/>
                <a:tab pos="470534" algn="l"/>
              </a:tabLs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Международная акция “Книжка на ладошке” 25.08.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6" marR="440055">
              <a:spcBef>
                <a:spcPts val="100"/>
              </a:spcBef>
              <a:tabLst>
                <a:tab pos="469900" algn="l"/>
                <a:tab pos="470534" algn="l"/>
                <a:tab pos="3945890" algn="l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 – привлечение детей дошкольного возраста и их родителей к современной детской литературе. </a:t>
            </a:r>
          </a:p>
          <a:p>
            <a:pPr marR="440055">
              <a:tabLst>
                <a:tab pos="469900" algn="l"/>
                <a:tab pos="470534" algn="l"/>
                <a:tab pos="3945890" algn="l"/>
              </a:tabLst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R="440055">
              <a:tabLst>
                <a:tab pos="469900" algn="l"/>
                <a:tab pos="470534" algn="l"/>
                <a:tab pos="394589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Гражданско-патриотическая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R="440055">
              <a:tabLst>
                <a:tab pos="469900" algn="l"/>
                <a:tab pos="470534" algn="l"/>
                <a:tab pos="394589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Народные символы России» 19.08.-22.08.</a:t>
            </a:r>
          </a:p>
          <a:p>
            <a:pPr marL="12066" algn="just">
              <a:spcBef>
                <a:spcPts val="1560"/>
              </a:spcBef>
              <a:tabLst>
                <a:tab pos="469900" algn="l"/>
                <a:tab pos="470534" algn="l"/>
              </a:tabLst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 - формирование единой долгосрочной акции, способствующей усилению праздничной атмосферы в день Государственного флага Российской Федерации, повышение престижа категорий граждан, выступающих под флагом Российской Федерации, а также формирование уважительного отношения к основному документу гражданина России.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marR="5715">
              <a:spcBef>
                <a:spcPts val="100"/>
              </a:spcBef>
              <a:tabLst>
                <a:tab pos="945515" algn="l"/>
                <a:tab pos="2037714" algn="l"/>
                <a:tab pos="2397760" algn="l"/>
                <a:tab pos="4076065" algn="l"/>
                <a:tab pos="6019165" algn="l"/>
                <a:tab pos="7311390" algn="l"/>
                <a:tab pos="8735060" algn="l"/>
                <a:tab pos="9978390" algn="l"/>
                <a:tab pos="10389870" algn="l"/>
              </a:tabLst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marR="5715">
              <a:spcBef>
                <a:spcPts val="100"/>
              </a:spcBef>
              <a:tabLst>
                <a:tab pos="945515" algn="l"/>
                <a:tab pos="2037714" algn="l"/>
                <a:tab pos="2397760" algn="l"/>
                <a:tab pos="4076065" algn="l"/>
                <a:tab pos="6019165" algn="l"/>
                <a:tab pos="7311390" algn="l"/>
                <a:tab pos="8735060" algn="l"/>
                <a:tab pos="9978390" algn="l"/>
                <a:tab pos="10389870" algn="l"/>
              </a:tabLs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акция «Ночь кино» 24.08.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0" y="-34383"/>
            <a:ext cx="6970903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844" dirty="0">
                <a:latin typeface="Comic Sans MS" pitchFamily="66" charset="0"/>
              </a:rPr>
              <a:t>Сентябрь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952500"/>
            <a:ext cx="13868400" cy="8113118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066">
              <a:spcBef>
                <a:spcPts val="1845"/>
              </a:spcBef>
              <a:tabLst>
                <a:tab pos="469900" algn="l"/>
                <a:tab pos="470534" algn="l"/>
              </a:tabLst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Социокультурная акция “Бегущая книга” 01.09.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1845"/>
              </a:spcBef>
              <a:tabLst>
                <a:tab pos="469900" algn="l"/>
                <a:tab pos="470534" algn="l"/>
              </a:tabLst>
            </a:pPr>
            <a:endParaRPr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6">
              <a:spcBef>
                <a:spcPts val="1415"/>
              </a:spcBef>
              <a:tabLst>
                <a:tab pos="469900" algn="l"/>
                <a:tab pos="470534" algn="l"/>
              </a:tabLst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«Зеленая Россия» 02.09.-30.09.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1345"/>
              </a:spcBef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Цель - объединение всех слоев граждан общей идеей сбережения природы.</a:t>
            </a:r>
          </a:p>
          <a:p>
            <a:pPr marL="12066">
              <a:spcBef>
                <a:spcPts val="1560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14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pPr marL="12700" marR="5080" algn="just">
              <a:spcBef>
                <a:spcPts val="14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«Одна страна. Одна семья. Одна Россия» 30.09.</a:t>
            </a:r>
          </a:p>
          <a:p>
            <a:pPr marL="12700" marR="5080" algn="just">
              <a:spcBef>
                <a:spcPts val="145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 мероприятий заключается в объединении всех граждан общей идеей сбережения природы, возрождении родных традиций, а также в укреплении экологического и патриотического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настроения</a:t>
            </a:r>
          </a:p>
          <a:p>
            <a:pPr marL="12700" marR="5080" algn="just">
              <a:spcBef>
                <a:spcPts val="145"/>
              </a:spcBef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14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“Литературный диктант”</a:t>
            </a:r>
          </a:p>
          <a:p>
            <a:pPr marL="12700" marR="5080" algn="just">
              <a:spcBef>
                <a:spcPts val="145"/>
              </a:spcBef>
            </a:pPr>
            <a:endParaRPr sz="3200" dirty="0">
              <a:latin typeface="Comic Sans MS" pitchFamily="66" charset="0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066250" y="1047979"/>
            <a:ext cx="2533015" cy="2151380"/>
            <a:chOff x="10814304" y="7984997"/>
            <a:chExt cx="2533015" cy="2151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14304" y="9672849"/>
              <a:ext cx="2532887" cy="462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20400" y="7984997"/>
              <a:ext cx="2520061" cy="16883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5109556" y="7604442"/>
            <a:ext cx="2537459" cy="4903850"/>
            <a:chOff x="15000732" y="2510408"/>
            <a:chExt cx="2537459" cy="49038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0732" y="6961631"/>
              <a:ext cx="2537459" cy="4526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11400" y="2510408"/>
              <a:ext cx="2520061" cy="1774952"/>
            </a:xfrm>
            <a:prstGeom prst="rect">
              <a:avLst/>
            </a:prstGeom>
          </p:spPr>
        </p:pic>
      </p:grpSp>
      <p:pic>
        <p:nvPicPr>
          <p:cNvPr id="1026" name="Picture 2" descr="https://sckruzel.gosuslugi.ru/netcat_files/48/189/Xik5BN_Su_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250" y="4981262"/>
            <a:ext cx="3107156" cy="23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09556" y="3198735"/>
            <a:ext cx="2520061" cy="142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4101" y="-190500"/>
            <a:ext cx="5295139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850" dirty="0">
                <a:latin typeface="Comic Sans MS" pitchFamily="66" charset="0"/>
              </a:rPr>
              <a:t>Октяб</a:t>
            </a:r>
            <a:r>
              <a:rPr b="1" spc="860" dirty="0">
                <a:latin typeface="Comic Sans MS" pitchFamily="66" charset="0"/>
              </a:rPr>
              <a:t>р</a:t>
            </a:r>
            <a:r>
              <a:rPr b="1" spc="635" dirty="0">
                <a:latin typeface="Comic Sans MS" pitchFamily="66" charset="0"/>
              </a:rPr>
              <a:t>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952500"/>
            <a:ext cx="13081891" cy="7869462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 algn="just">
              <a:tabLst>
                <a:tab pos="355600" algn="l"/>
              </a:tabLst>
            </a:pP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Общероссийская акция «Белая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трость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algn="just">
              <a:tabLst>
                <a:tab pos="35560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15.10.-13.11.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/>
            <a:r>
              <a:rPr sz="3200" dirty="0">
                <a:latin typeface="Times New Roman" pitchFamily="18" charset="0"/>
                <a:cs typeface="Times New Roman" pitchFamily="18" charset="0"/>
              </a:rPr>
              <a:t>Цель акции - привлечь внимание общественности к проблемам незрячих людей, показать  их творческий потенциал.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066" algn="just">
              <a:tabLst>
                <a:tab pos="469900" algn="l"/>
                <a:tab pos="470534" algn="l"/>
              </a:tabLst>
            </a:pP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Межрегиональная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просветительская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066" algn="just">
              <a:tabLst>
                <a:tab pos="469900" algn="l"/>
                <a:tab pos="470534" algn="l"/>
              </a:tabLst>
            </a:pP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Есенинский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диктант”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sz="3200" dirty="0">
                <a:latin typeface="Times New Roman" pitchFamily="18" charset="0"/>
                <a:cs typeface="Times New Roman" pitchFamily="18" charset="0"/>
              </a:rPr>
              <a:t>Цель - популяризация есенинского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Всероссийская акция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2700" algn="just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по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сбору макулатуры #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БУМБАТЛ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10.10.-.15.11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79199" y="4328927"/>
            <a:ext cx="2901950" cy="2506980"/>
            <a:chOff x="11952729" y="6434835"/>
            <a:chExt cx="2901950" cy="25069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2729" y="8337802"/>
              <a:ext cx="2901700" cy="6035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3399" y="6434835"/>
              <a:ext cx="2879979" cy="190855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4390499" y="1161612"/>
            <a:ext cx="2901950" cy="2595245"/>
            <a:chOff x="3799329" y="6434835"/>
            <a:chExt cx="2901950" cy="25952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9329" y="8407907"/>
              <a:ext cx="2901700" cy="6217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0" y="6434835"/>
              <a:ext cx="2879979" cy="1978787"/>
            </a:xfrm>
            <a:prstGeom prst="rect">
              <a:avLst/>
            </a:prstGeom>
          </p:spPr>
        </p:pic>
      </p:grpSp>
      <p:pic>
        <p:nvPicPr>
          <p:cNvPr id="6146" name="Picture 2" descr="https://i3vestno.ru/images/2022/11/02/783975b0829449fea44e38368f41ffa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6689"/>
          <a:stretch/>
        </p:blipFill>
        <p:spPr bwMode="auto">
          <a:xfrm>
            <a:off x="13793546" y="7048500"/>
            <a:ext cx="3537335" cy="27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9874" y="-105342"/>
            <a:ext cx="4665643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810" dirty="0">
                <a:latin typeface="Comic Sans MS" pitchFamily="66" charset="0"/>
              </a:rPr>
              <a:t>Ноябрь</a:t>
            </a:r>
          </a:p>
        </p:txBody>
      </p:sp>
      <p:sp>
        <p:nvSpPr>
          <p:cNvPr id="4" name="object 4"/>
          <p:cNvSpPr/>
          <p:nvPr/>
        </p:nvSpPr>
        <p:spPr>
          <a:xfrm>
            <a:off x="1676400" y="5163311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4" h="17145">
                <a:moveTo>
                  <a:pt x="92963" y="0"/>
                </a:moveTo>
                <a:lnTo>
                  <a:pt x="0" y="0"/>
                </a:lnTo>
                <a:lnTo>
                  <a:pt x="0" y="16763"/>
                </a:lnTo>
                <a:lnTo>
                  <a:pt x="92963" y="16763"/>
                </a:lnTo>
                <a:lnTo>
                  <a:pt x="92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6652" y="6169152"/>
            <a:ext cx="6309360" cy="17145"/>
          </a:xfrm>
          <a:custGeom>
            <a:avLst/>
            <a:gdLst/>
            <a:ahLst/>
            <a:cxnLst/>
            <a:rect l="l" t="t" r="r" b="b"/>
            <a:pathLst>
              <a:path w="6309359" h="17145">
                <a:moveTo>
                  <a:pt x="6309359" y="0"/>
                </a:moveTo>
                <a:lnTo>
                  <a:pt x="0" y="0"/>
                </a:lnTo>
                <a:lnTo>
                  <a:pt x="0" y="16763"/>
                </a:lnTo>
                <a:lnTo>
                  <a:pt x="6309359" y="16763"/>
                </a:lnTo>
                <a:lnTo>
                  <a:pt x="63093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0721" y="1028700"/>
            <a:ext cx="14394941" cy="7781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tabLst>
                <a:tab pos="469265" algn="l"/>
                <a:tab pos="469900" algn="l"/>
              </a:tabLst>
            </a:pP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просветительская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tabLst>
                <a:tab pos="469265" algn="l"/>
                <a:tab pos="469900" algn="l"/>
              </a:tabLs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Географический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tabLst>
                <a:tab pos="469265" algn="l"/>
                <a:tab pos="469900" algn="l"/>
              </a:tabLst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tabLst>
                <a:tab pos="469265" algn="l"/>
                <a:tab pos="469900" algn="l"/>
              </a:tabLst>
            </a:pP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этнографический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tabLst>
                <a:tab pos="469265" algn="l"/>
                <a:tab pos="469900" algn="l"/>
              </a:tabLst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065" algn="just">
              <a:buClr>
                <a:srgbClr val="000000"/>
              </a:buClr>
              <a:tabLst>
                <a:tab pos="562610" algn="l"/>
                <a:tab pos="563245" algn="l"/>
              </a:tabLst>
            </a:pP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sz="36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“Ночь </a:t>
            </a:r>
            <a:r>
              <a:rPr sz="36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искусств</a:t>
            </a: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04.11.</a:t>
            </a:r>
          </a:p>
          <a:p>
            <a:pPr marL="12065" algn="just">
              <a:buClr>
                <a:srgbClr val="000000"/>
              </a:buClr>
              <a:tabLst>
                <a:tab pos="562610" algn="l"/>
                <a:tab pos="563245" algn="l"/>
              </a:tabLst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065" algn="just">
              <a:buClr>
                <a:srgbClr val="000000"/>
              </a:buClr>
              <a:tabLst>
                <a:tab pos="562610" algn="l"/>
                <a:tab pos="563245" algn="l"/>
              </a:tabLst>
            </a:pPr>
            <a:r>
              <a:rPr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Всероссийская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библиотечная</a:t>
            </a:r>
            <a:r>
              <a:rPr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	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акция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2700" marR="5080" algn="just">
              <a:spcBef>
                <a:spcPts val="85"/>
              </a:spcBef>
              <a:tabLst>
                <a:tab pos="469265" algn="l"/>
                <a:tab pos="469900" algn="l"/>
                <a:tab pos="3545204" algn="l"/>
                <a:tab pos="6431915" algn="l"/>
                <a:tab pos="7820659" algn="l"/>
                <a:tab pos="10638790" algn="l"/>
                <a:tab pos="12252960" algn="l"/>
              </a:tabLs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«Молодежная неделя Цифровых технологий» 25.11.-30.11.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культурная акция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рожденье Деда Мороза» 18.11.</a:t>
            </a:r>
          </a:p>
          <a:p>
            <a:pPr algn="just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Литературная акция «О мамах и не только…»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331184" y="1598293"/>
            <a:ext cx="2588260" cy="8098155"/>
            <a:chOff x="15218663" y="1411224"/>
            <a:chExt cx="2588260" cy="80981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8663" y="5132832"/>
              <a:ext cx="2549652" cy="16230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44212" y="3081532"/>
              <a:ext cx="2362205" cy="5308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55518" y="1411224"/>
              <a:ext cx="2339975" cy="16762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3141" y="3551174"/>
              <a:ext cx="2520061" cy="15923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44212" y="7011919"/>
              <a:ext cx="2362205" cy="5207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55518" y="5372100"/>
              <a:ext cx="2339975" cy="16460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44212" y="9023608"/>
              <a:ext cx="2362205" cy="4852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55518" y="7505700"/>
              <a:ext cx="2339975" cy="152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15600" y="-266700"/>
            <a:ext cx="5170170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795" dirty="0">
                <a:latin typeface="Comic Sans MS" pitchFamily="66" charset="0"/>
              </a:rPr>
              <a:t>Декабрь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449" y="886522"/>
            <a:ext cx="13104540" cy="102470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>
              <a:spcBef>
                <a:spcPts val="30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Краевая акция ко Дню рождения Пермского края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край родной»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01.12.</a:t>
            </a:r>
          </a:p>
          <a:p>
            <a:pPr algn="just">
              <a:spcBef>
                <a:spcPts val="30"/>
              </a:spcBef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Всемирная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акция “Алая лента”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день борьбы со СПИДом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01.12</a:t>
            </a:r>
          </a:p>
          <a:p>
            <a:pPr algn="just">
              <a:spcBef>
                <a:spcPts val="30"/>
              </a:spcBef>
            </a:pPr>
            <a:endParaRPr lang="ru-RU" sz="4000" b="1" u="sng" dirty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spcBef>
                <a:spcPts val="30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Всероссийская акция «Библиотека для всех», приуроченная ко Дню инвалидов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01.12-04.12.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равовой (юридический) диктант</a:t>
            </a:r>
          </a:p>
          <a:p>
            <a:pPr algn="just">
              <a:spcBef>
                <a:spcPts val="30"/>
              </a:spcBef>
            </a:pP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акция «Новый год в каждый дом» 2-я половина декабря </a:t>
            </a:r>
          </a:p>
          <a:p>
            <a:pPr algn="just"/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Акция «Добрые уроки» 01.12.-31.12.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Calibri"/>
              <a:cs typeface="Calibri"/>
            </a:endParaRPr>
          </a:p>
          <a:p>
            <a:endParaRPr lang="ru-RU" sz="3200" b="1" dirty="0"/>
          </a:p>
          <a:p>
            <a:pPr marL="12700">
              <a:lnSpc>
                <a:spcPct val="100000"/>
              </a:lnSpc>
            </a:pPr>
            <a:endParaRPr sz="3200" b="1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98462" y="6508839"/>
            <a:ext cx="3621024" cy="1883917"/>
            <a:chOff x="13324332" y="2454020"/>
            <a:chExt cx="3621024" cy="247259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24332" y="4332728"/>
              <a:ext cx="3621024" cy="5938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5" cstate="print"/>
            <a:srcRect l="8119"/>
            <a:stretch/>
          </p:blipFill>
          <p:spPr>
            <a:xfrm>
              <a:off x="13627272" y="2454020"/>
              <a:ext cx="3307669" cy="1883917"/>
            </a:xfrm>
            <a:prstGeom prst="rect">
              <a:avLst/>
            </a:prstGeom>
          </p:spPr>
        </p:pic>
      </p:grpSp>
      <p:pic>
        <p:nvPicPr>
          <p:cNvPr id="2050" name="Picture 2" descr="https://cdn.culture.ru/images/304ce9b1-a994-5dfe-ab49-70ecb982573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88" y="7886700"/>
            <a:ext cx="3078583" cy="20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culture.ru/images/51b83468-ed83-597e-a1d9-5184184ef53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9788" r="13435" b="10494"/>
          <a:stretch/>
        </p:blipFill>
        <p:spPr bwMode="auto">
          <a:xfrm>
            <a:off x="13990855" y="3369769"/>
            <a:ext cx="4026887" cy="31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mbudsman.perm.ru/_res/news/9516im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14892" r="11036"/>
          <a:stretch/>
        </p:blipFill>
        <p:spPr bwMode="auto">
          <a:xfrm>
            <a:off x="15193716" y="460874"/>
            <a:ext cx="2847862" cy="2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400" y="1135565"/>
            <a:ext cx="16180561" cy="8717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50100"/>
              </a:lnSpc>
              <a:spcBef>
                <a:spcPts val="95"/>
              </a:spcBef>
            </a:pPr>
            <a:r>
              <a:rPr lang="ru-RU" sz="3200" b="1" spc="35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	</a:t>
            </a:r>
            <a:r>
              <a:rPr sz="3200" b="1" spc="35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Эффективным</a:t>
            </a:r>
            <a:r>
              <a:rPr lang="ru-RU" sz="3200" b="1" spc="35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sz="3200" b="1" spc="33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средством</a:t>
            </a:r>
            <a:r>
              <a:rPr lang="ru-RU" sz="3200" b="1" spc="33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sz="3200" b="1" spc="34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продвижения</a:t>
            </a:r>
            <a:r>
              <a:rPr lang="ru-RU" sz="3200" b="1" spc="34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sz="3200" b="1" spc="33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библиотек</a:t>
            </a:r>
            <a:r>
              <a:rPr lang="ru-RU" sz="3200" b="1" spc="33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 и чтения являются различные </a:t>
            </a:r>
            <a:r>
              <a:rPr sz="3200" b="1" spc="34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социок</a:t>
            </a:r>
            <a:r>
              <a:rPr sz="3200" b="1" spc="31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у</a:t>
            </a:r>
            <a:r>
              <a:rPr sz="3200" b="1" spc="33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льтурные</a:t>
            </a:r>
            <a:r>
              <a:rPr lang="ru-RU" sz="3200" b="1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sz="3200" b="1" spc="36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и</a:t>
            </a:r>
            <a:r>
              <a:rPr lang="ru-RU" sz="3200" b="1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sz="3200" b="1" spc="36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ре</a:t>
            </a:r>
            <a:r>
              <a:rPr sz="3200" b="1" spc="33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к</a:t>
            </a:r>
            <a:r>
              <a:rPr sz="3200" b="1" spc="29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ламно</a:t>
            </a:r>
            <a:r>
              <a:rPr sz="3200" b="1" spc="18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-</a:t>
            </a:r>
            <a:r>
              <a:rPr sz="3200" b="1" spc="33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информ</a:t>
            </a:r>
            <a:r>
              <a:rPr sz="3200" b="1" spc="26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а</a:t>
            </a:r>
            <a:r>
              <a:rPr sz="3200" b="1" spc="340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ционные</a:t>
            </a:r>
            <a:r>
              <a:rPr lang="ru-RU" sz="3200" b="1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sz="3200" b="1" spc="32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акц</a:t>
            </a:r>
            <a:r>
              <a:rPr sz="3200" b="1" spc="33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и</a:t>
            </a:r>
            <a:r>
              <a:rPr sz="3200" b="1" spc="365" dirty="0" err="1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и</a:t>
            </a:r>
            <a:r>
              <a:rPr sz="3200" b="1" spc="-1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.</a:t>
            </a:r>
            <a:r>
              <a:rPr lang="ru-RU" sz="3200" b="1" spc="-1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</a:p>
          <a:p>
            <a:pPr marL="12700" marR="6985" algn="just">
              <a:lnSpc>
                <a:spcPct val="150100"/>
              </a:lnSpc>
              <a:spcBef>
                <a:spcPts val="95"/>
              </a:spcBef>
            </a:pPr>
            <a:r>
              <a:rPr lang="ru-RU" sz="3200" b="1" spc="-1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	</a:t>
            </a:r>
            <a:r>
              <a:rPr lang="ru-RU" sz="3200" b="1" spc="38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Ак</a:t>
            </a:r>
            <a:r>
              <a:rPr lang="ru-RU" sz="3200" b="1" spc="37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ц</a:t>
            </a:r>
            <a:r>
              <a:rPr lang="ru-RU" sz="3200" b="1" spc="34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ия</a:t>
            </a:r>
            <a:r>
              <a:rPr lang="ru-RU" sz="3200" b="1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– это </a:t>
            </a:r>
            <a:r>
              <a:rPr lang="ru-RU" sz="3200" b="1" spc="34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яр</a:t>
            </a:r>
            <a:r>
              <a:rPr lang="ru-RU" sz="3200" b="1" spc="30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к</a:t>
            </a:r>
            <a:r>
              <a:rPr lang="ru-RU" sz="3200" b="1" spc="31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о</a:t>
            </a:r>
            <a:r>
              <a:rPr lang="ru-RU" sz="3200" b="1" spc="33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е</a:t>
            </a:r>
            <a:r>
              <a:rPr lang="ru-RU" sz="3200" b="1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2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комп</a:t>
            </a:r>
            <a:r>
              <a:rPr lang="ru-RU" sz="3200" b="1" spc="27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л</a:t>
            </a:r>
            <a:r>
              <a:rPr lang="ru-RU" sz="3200" b="1" spc="34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ексн</a:t>
            </a:r>
            <a:r>
              <a:rPr lang="ru-RU" sz="3200" b="1" spc="35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о</a:t>
            </a:r>
            <a:r>
              <a:rPr lang="ru-RU" sz="3200" b="1" spc="33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е </a:t>
            </a:r>
            <a:r>
              <a:rPr lang="ru-RU" sz="3200" b="1" spc="30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мероприятие, </a:t>
            </a:r>
            <a:r>
              <a:rPr lang="ru-RU" sz="3200" b="1" spc="32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вовлекающее </a:t>
            </a:r>
            <a:r>
              <a:rPr lang="ru-RU" sz="3200" b="1" spc="33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большое </a:t>
            </a:r>
            <a:r>
              <a:rPr lang="ru-RU" sz="3200" b="1" spc="33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количество </a:t>
            </a:r>
            <a:r>
              <a:rPr lang="ru-RU" sz="3200" b="1" spc="28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людей, </a:t>
            </a:r>
            <a:r>
              <a:rPr lang="ru-RU" sz="3200" b="1" spc="32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как </a:t>
            </a:r>
            <a:r>
              <a:rPr lang="ru-RU" sz="3200" b="1" spc="28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правило, </a:t>
            </a:r>
            <a:r>
              <a:rPr lang="ru-RU" sz="3200" b="1" spc="33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имеющее </a:t>
            </a:r>
            <a:r>
              <a:rPr lang="ru-RU" sz="3200" b="1" spc="34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большую </a:t>
            </a:r>
            <a:r>
              <a:rPr lang="ru-RU" sz="3200" b="1" spc="34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3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социальную</a:t>
            </a:r>
            <a:r>
              <a:rPr lang="ru-RU" sz="3200" b="1" spc="114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29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значимость.</a:t>
            </a:r>
            <a:endParaRPr lang="ru-RU" sz="3200" dirty="0">
              <a:latin typeface="Comic Sans MS" pitchFamily="66" charset="0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lang="ru-RU" sz="3200" b="1" spc="44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	В </a:t>
            </a:r>
            <a:r>
              <a:rPr lang="ru-RU" sz="3200" b="1" spc="34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презентации п</a:t>
            </a:r>
            <a:r>
              <a:rPr lang="ru-RU" sz="3200" b="1" spc="33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редставлена </a:t>
            </a:r>
            <a:r>
              <a:rPr lang="ru-RU" sz="3200" b="1" spc="33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информация </a:t>
            </a:r>
            <a:r>
              <a:rPr lang="ru-RU" sz="3200" b="1" spc="30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об </a:t>
            </a:r>
            <a:r>
              <a:rPr lang="ru-RU" sz="3200" b="1" spc="32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акциях </a:t>
            </a:r>
            <a:r>
              <a:rPr lang="ru-RU" sz="3200" b="1" spc="33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различных уровней </a:t>
            </a:r>
            <a:r>
              <a:rPr lang="ru-RU" sz="3200" b="1" spc="32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по </a:t>
            </a:r>
            <a:r>
              <a:rPr lang="ru-RU" sz="3200" b="1" spc="30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месяцам </a:t>
            </a:r>
            <a:r>
              <a:rPr lang="ru-RU" sz="3200" b="1" spc="36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и </a:t>
            </a:r>
            <a:r>
              <a:rPr lang="ru-RU" sz="3200" b="1" spc="34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цели </a:t>
            </a:r>
            <a:r>
              <a:rPr lang="ru-RU" sz="3200" b="1" spc="34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3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проведения</a:t>
            </a:r>
            <a:r>
              <a:rPr lang="ru-RU" sz="3200" b="1" spc="33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2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данных</a:t>
            </a:r>
            <a:r>
              <a:rPr lang="ru-RU" sz="3200" b="1" spc="32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27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акций.</a:t>
            </a:r>
            <a:r>
              <a:rPr lang="ru-RU" sz="3200" b="1" spc="28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25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Предназначена</a:t>
            </a:r>
            <a:r>
              <a:rPr lang="ru-RU" sz="3200" b="1" spc="330" dirty="0" smtClean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0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для</a:t>
            </a:r>
            <a:r>
              <a:rPr lang="ru-RU" sz="3200" b="1" spc="31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2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планирования</a:t>
            </a:r>
            <a:r>
              <a:rPr lang="ru-RU" sz="3200" b="1" spc="33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31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культурно- </a:t>
            </a:r>
            <a:r>
              <a:rPr lang="ru-RU" sz="3200" b="1" spc="32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массовой работы </a:t>
            </a:r>
            <a:r>
              <a:rPr lang="ru-RU" sz="3200" b="1" spc="36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и </a:t>
            </a:r>
            <a:r>
              <a:rPr lang="ru-RU" sz="3200" b="1" spc="31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адресовано </a:t>
            </a:r>
            <a:r>
              <a:rPr lang="ru-RU" sz="3200" b="1" spc="33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специалистам </a:t>
            </a:r>
            <a:r>
              <a:rPr lang="ru-RU" sz="3200" b="1" spc="32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муниципальных </a:t>
            </a:r>
            <a:r>
              <a:rPr lang="ru-RU" sz="3200" b="1" spc="33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библиотек </a:t>
            </a:r>
            <a:r>
              <a:rPr lang="ru-RU" sz="3200" b="1" spc="36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и </a:t>
            </a:r>
            <a:r>
              <a:rPr lang="ru-RU" sz="3200" b="1" spc="350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учреждений </a:t>
            </a:r>
            <a:r>
              <a:rPr lang="ru-RU" sz="3200" b="1" spc="35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 </a:t>
            </a:r>
            <a:r>
              <a:rPr lang="ru-RU" sz="3200" b="1" spc="295" dirty="0">
                <a:solidFill>
                  <a:srgbClr val="17375E"/>
                </a:solidFill>
                <a:latin typeface="Comic Sans MS" pitchFamily="66" charset="0"/>
                <a:cs typeface="Calibri"/>
              </a:rPr>
              <a:t>культуры.</a:t>
            </a:r>
            <a:endParaRPr lang="ru-RU" sz="3200" dirty="0">
              <a:latin typeface="Comic Sans MS" pitchFamily="66" charset="0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764790" algn="l"/>
                <a:tab pos="3301365" algn="l"/>
                <a:tab pos="3793490" algn="l"/>
                <a:tab pos="4886325" algn="l"/>
                <a:tab pos="7555230" algn="l"/>
                <a:tab pos="8876665" algn="l"/>
                <a:tab pos="969200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3600" y="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Библиотечная акция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2394" y="-190500"/>
            <a:ext cx="5410200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780" dirty="0">
                <a:latin typeface="Comic Sans MS" pitchFamily="66" charset="0"/>
              </a:rPr>
              <a:t>Январь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6799" y="1095695"/>
            <a:ext cx="12496801" cy="905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spcBef>
                <a:spcPts val="55"/>
              </a:spcBef>
            </a:pPr>
            <a:r>
              <a:rPr lang="ru-RU" sz="4000" b="1" spc="4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акция </a:t>
            </a:r>
          </a:p>
          <a:p>
            <a:pPr marR="5080" algn="just">
              <a:spcBef>
                <a:spcPts val="55"/>
              </a:spcBef>
            </a:pPr>
            <a:r>
              <a:rPr lang="ru-RU" sz="4000" b="1" spc="4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«Быть студентом – это …» 25.01.</a:t>
            </a:r>
          </a:p>
          <a:p>
            <a:pPr marL="12700" marR="508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Главная цель акции в том, чтобы популяризировать интерес к высшему образованию, показать на примерах воспоминаний участников акции, как это здорово быть студентом. </a:t>
            </a:r>
          </a:p>
          <a:p>
            <a:pPr>
              <a:spcBef>
                <a:spcPts val="55"/>
              </a:spcBef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(окружная) акция </a:t>
            </a:r>
          </a:p>
          <a:p>
            <a:pPr>
              <a:spcBef>
                <a:spcPts val="5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«Блокадный хлеб Ленинграда»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27.01.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/>
            <a:r>
              <a:rPr sz="3200" spc="135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sz="3200" spc="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65" dirty="0">
                <a:latin typeface="Times New Roman" pitchFamily="18" charset="0"/>
                <a:cs typeface="Times New Roman" pitchFamily="18" charset="0"/>
              </a:rPr>
              <a:t>призвана</a:t>
            </a:r>
            <a:r>
              <a:rPr sz="32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60" dirty="0">
                <a:latin typeface="Times New Roman" pitchFamily="18" charset="0"/>
                <a:cs typeface="Times New Roman" pitchFamily="18" charset="0"/>
              </a:rPr>
              <a:t>напомнить</a:t>
            </a:r>
            <a:r>
              <a:rPr sz="3200" spc="6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мужестве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85" dirty="0"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sz="3200" spc="7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Ленинграда,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75" dirty="0">
                <a:latin typeface="Times New Roman" pitchFamily="18" charset="0"/>
                <a:cs typeface="Times New Roman" pitchFamily="18" charset="0"/>
              </a:rPr>
              <a:t>переживших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беспрецедентную 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блокаду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75" dirty="0">
                <a:latin typeface="Times New Roman" pitchFamily="18" charset="0"/>
                <a:cs typeface="Times New Roman" pitchFamily="18" charset="0"/>
              </a:rPr>
              <a:t>миллионного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вражескими 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45" dirty="0" err="1">
                <a:latin typeface="Times New Roman" pitchFamily="18" charset="0"/>
                <a:cs typeface="Times New Roman" pitchFamily="18" charset="0"/>
              </a:rPr>
              <a:t>захватчиками</a:t>
            </a:r>
            <a:r>
              <a:rPr sz="3200" spc="4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spc="45" dirty="0" smtClean="0">
              <a:latin typeface="Times New Roman" pitchFamily="18" charset="0"/>
              <a:cs typeface="Times New Roman" pitchFamily="18" charset="0"/>
            </a:endParaRPr>
          </a:p>
          <a:p>
            <a:pPr marR="5080" algn="just">
              <a:spcBef>
                <a:spcPts val="55"/>
              </a:spcBef>
            </a:pPr>
            <a:endParaRPr lang="ru-RU" sz="3600" b="1" spc="45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080" algn="just">
              <a:spcBef>
                <a:spcPts val="55"/>
              </a:spcBef>
            </a:pPr>
            <a:endParaRPr lang="ru-RU" sz="3600" b="1" spc="45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080" algn="just">
              <a:spcBef>
                <a:spcPts val="55"/>
              </a:spcBef>
            </a:pPr>
            <a:endParaRPr lang="ru-RU" sz="3600" b="1" spc="45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69.userapi.com/impf/c841323/v841323971/5f1e8/kAS3icbOcVk.jpg?size=1280x720&amp;quality=96&amp;sign=e46ea4e4a85f95cee8e0bb5f54350196&amp;c_uniq_tag=1-rWQKen4t5-juHyPFFP5kzwcL2fWB-nzlFh77uc9Yk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r="50000" b="3131"/>
          <a:stretch/>
        </p:blipFill>
        <p:spPr bwMode="auto">
          <a:xfrm>
            <a:off x="13944600" y="1118927"/>
            <a:ext cx="330375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orod-irk.ru/upload/iblock/b63/b637e958a1915ea7ac1c1580bcf578c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7356"/>
          <a:stretch/>
        </p:blipFill>
        <p:spPr bwMode="auto">
          <a:xfrm>
            <a:off x="13944600" y="5622575"/>
            <a:ext cx="330375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400" y="-190500"/>
            <a:ext cx="4823080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835" dirty="0">
                <a:latin typeface="Comic Sans MS" pitchFamily="66" charset="0"/>
              </a:rPr>
              <a:t>Февраль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439" y="875445"/>
            <a:ext cx="13567416" cy="7878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02565" rIns="0" bIns="0" rtlCol="0">
            <a:spAutoFit/>
          </a:bodyPr>
          <a:lstStyle/>
          <a:p>
            <a:pPr marR="7620" algn="just">
              <a:spcBef>
                <a:spcPts val="55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Общероссийская акция </a:t>
            </a:r>
          </a:p>
          <a:p>
            <a:pPr marR="7620" algn="just">
              <a:spcBef>
                <a:spcPts val="55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«Дарите книги с любовью» 07.02-14.02. </a:t>
            </a:r>
          </a:p>
          <a:p>
            <a:pPr marL="12700" marR="7620" algn="just">
              <a:spcBef>
                <a:spcPts val="145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 акции – собрать книги для нуждающихся библиотек, которым так не хватает новых книг для пополнения и обновления их фондов. </a:t>
            </a: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lang="ru-RU" sz="4000" b="1" kern="0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акция «Сильные духом: читаем книги о разведчиках и партизанах» 12.02.-29.02.</a:t>
            </a:r>
          </a:p>
          <a:p>
            <a:pPr algn="just"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Цел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акции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- содействие историко-патриотическому воспитанию граждан на примере героического  прошлого нашей страны, биографии выдающихся личностей и популяризация произведений о Великой  Отечественной войне среди читателей разных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возрастов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7620" algn="just">
              <a:spcBef>
                <a:spcPts val="145"/>
              </a:spcBef>
            </a:pPr>
            <a:endParaRPr lang="ru-RU" sz="3200" spc="240" dirty="0" smtClean="0">
              <a:latin typeface="Comic Sans MS" pitchFamily="66" charset="0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547181" y="1137117"/>
            <a:ext cx="2724657" cy="3700779"/>
            <a:chOff x="13705332" y="6586728"/>
            <a:chExt cx="2181225" cy="37007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05332" y="9418320"/>
              <a:ext cx="2180844" cy="868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0" y="6586728"/>
              <a:ext cx="2160015" cy="283748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573517" y="5356944"/>
            <a:ext cx="2901950" cy="3371850"/>
            <a:chOff x="7767825" y="6819518"/>
            <a:chExt cx="2901950" cy="33718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7825" y="9384798"/>
              <a:ext cx="2901700" cy="8060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8750" y="6819518"/>
              <a:ext cx="2879979" cy="25713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0" y="-190500"/>
            <a:ext cx="3581400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725" dirty="0">
                <a:latin typeface="Comic Sans MS" pitchFamily="66" charset="0"/>
              </a:rPr>
              <a:t>Март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136" y="550446"/>
            <a:ext cx="13197064" cy="10198946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>
              <a:spcBef>
                <a:spcPts val="55"/>
              </a:spcBef>
              <a:tabLst>
                <a:tab pos="355600" algn="l"/>
              </a:tabLst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  <a:tabLst>
                <a:tab pos="35560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Международная акция </a:t>
            </a:r>
          </a:p>
          <a:p>
            <a:pPr>
              <a:spcBef>
                <a:spcPts val="55"/>
              </a:spcBef>
              <a:tabLst>
                <a:tab pos="35560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«Всемирный день чтения вслух» 06.03.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928369" algn="l"/>
                <a:tab pos="2005964" algn="l"/>
                <a:tab pos="2350135" algn="l"/>
                <a:tab pos="3810635" algn="l"/>
                <a:tab pos="5008245" algn="l"/>
                <a:tab pos="5704840" algn="l"/>
                <a:tab pos="6901180" algn="l"/>
                <a:tab pos="9437370" algn="l"/>
                <a:tab pos="9805035" algn="l"/>
                <a:tab pos="11929110" algn="l"/>
                <a:tab pos="13081635" algn="l"/>
                <a:tab pos="1347978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акции – показать чтение, как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взаимодействия с окружающим миром и как возможность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передачи своих эмоций другому человеку вместе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 звучащим словом.</a:t>
            </a: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Международная экологическая акция </a:t>
            </a:r>
          </a:p>
          <a:p>
            <a:pPr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«Час Земли» 30.03.</a:t>
            </a:r>
          </a:p>
          <a:p>
            <a:pPr marL="12700" marR="5080" algn="just">
              <a:spcBef>
                <a:spcPts val="145"/>
              </a:spcBef>
            </a:pP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призывает выключить свет на один час, чтобы задуматься о бережном и ответственном  отношении к природным ресурсам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планеты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145"/>
              </a:spcBef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145"/>
              </a:spcBef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R="5080" algn="just">
              <a:spcBef>
                <a:spcPts val="55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Всероссийская неделя детской и юношеской книги 25.03.-31.03.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1415"/>
              </a:spcBef>
              <a:tabLst>
                <a:tab pos="469265" algn="l"/>
                <a:tab pos="469900" algn="l"/>
              </a:tabLst>
            </a:pPr>
            <a:r>
              <a:rPr lang="ru-RU" sz="3200" dirty="0"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Цель – популяризация и продвижение детской и юношеской книги.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145"/>
              </a:spcBef>
            </a:pPr>
            <a:endParaRPr lang="ru-RU" sz="3200" spc="240" dirty="0" smtClean="0">
              <a:latin typeface="Comic Sans MS" pitchFamily="66" charset="0"/>
              <a:cs typeface="Calibri"/>
            </a:endParaRPr>
          </a:p>
          <a:p>
            <a:pPr marL="12700" marR="5080" algn="just">
              <a:spcBef>
                <a:spcPts val="145"/>
              </a:spcBef>
            </a:pPr>
            <a:endParaRPr lang="ru-RU" sz="3200" spc="240" dirty="0" smtClean="0">
              <a:latin typeface="Comic Sans MS" pitchFamily="66" charset="0"/>
              <a:cs typeface="Calibri"/>
            </a:endParaRPr>
          </a:p>
        </p:txBody>
      </p:sp>
      <p:pic>
        <p:nvPicPr>
          <p:cNvPr id="2050" name="Picture 2" descr="https://pic.rutubelist.ru/video/cb/ee/cbeea8e046c8e6a7dc0752a079a3fc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4640"/>
          <a:stretch/>
        </p:blipFill>
        <p:spPr bwMode="auto">
          <a:xfrm>
            <a:off x="14478000" y="1104901"/>
            <a:ext cx="272402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8.userapi.com/impg/wjwsv6eujYdzw6SsFVapKPV2vMM3CDcIPnRkyA/nltpA8DnYpc.jpg?size=1024x650&amp;quality=96&amp;sign=45c66a4f1af81ad2ba4e6adffebfbb36&amp;c_uniq_tag=spGLyMZWi9oxLk_5iG26BZTtlfi3st-8JzLkE-5Lq7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12644"/>
          <a:stretch/>
        </p:blipFill>
        <p:spPr bwMode="auto">
          <a:xfrm>
            <a:off x="14458507" y="4381500"/>
            <a:ext cx="277511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lpravda.ru/pictures/news/big/68712_bi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3569" b="13888"/>
          <a:stretch/>
        </p:blipFill>
        <p:spPr bwMode="auto">
          <a:xfrm>
            <a:off x="14617094" y="7618441"/>
            <a:ext cx="2616523" cy="18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3136" y="-266700"/>
            <a:ext cx="4263391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905" dirty="0">
                <a:latin typeface="Comic Sans MS" pitchFamily="66" charset="0"/>
              </a:rPr>
              <a:t>Апре</a:t>
            </a:r>
            <a:r>
              <a:rPr b="1" spc="890" dirty="0">
                <a:latin typeface="Comic Sans MS" pitchFamily="66" charset="0"/>
              </a:rPr>
              <a:t>л</a:t>
            </a:r>
            <a:r>
              <a:rPr b="1" spc="635" dirty="0">
                <a:latin typeface="Comic Sans MS" pitchFamily="66" charset="0"/>
              </a:rPr>
              <a:t>ь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70369" y="4080036"/>
            <a:ext cx="2786442" cy="2410057"/>
            <a:chOff x="8142734" y="8338184"/>
            <a:chExt cx="2415540" cy="19488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2734" y="9925811"/>
              <a:ext cx="2415534" cy="361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9" y="8338184"/>
              <a:ext cx="2393823" cy="15931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4925446" y="1324216"/>
            <a:ext cx="2531872" cy="2154555"/>
            <a:chOff x="2427732" y="8132953"/>
            <a:chExt cx="2542540" cy="21545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732" y="9816084"/>
              <a:ext cx="2542031" cy="4709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8132953"/>
              <a:ext cx="2520061" cy="16880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12952" y="800100"/>
            <a:ext cx="13716000" cy="8123378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>
              <a:spcBef>
                <a:spcPts val="1845"/>
              </a:spcBef>
              <a:buClr>
                <a:srgbClr val="1F487C"/>
              </a:buClr>
              <a:tabLst>
                <a:tab pos="469265" algn="l"/>
                <a:tab pos="469900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акция «Тотальный диктант»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715" algn="just">
              <a:spcBef>
                <a:spcPts val="140"/>
              </a:spcBef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Цель акции - показать, что быть грамотным - важно для каждого человека; убедить, что заниматься  русским языком нелегко, но увлекательно и полезно; объединить всех, кто умеет или хочет писать и  говорить по-русски.</a:t>
            </a:r>
          </a:p>
          <a:p>
            <a:pPr>
              <a:spcBef>
                <a:spcPts val="1415"/>
              </a:spcBef>
              <a:tabLst>
                <a:tab pos="469265" algn="l"/>
                <a:tab pos="469900" algn="l"/>
              </a:tabLst>
            </a:pPr>
            <a:endParaRPr lang="ru-RU" sz="3200" u="sng" dirty="0" smtClean="0">
              <a:solidFill>
                <a:srgbClr val="1F487C"/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69265" algn="l"/>
                <a:tab pos="469900" algn="l"/>
              </a:tabLst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“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Библионочь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69265" algn="l"/>
                <a:tab pos="469900" algn="l"/>
              </a:tabLst>
            </a:pP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библиотечного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музейного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книжного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дела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популяризация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чтения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рганизация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форматов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культурного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горожан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3200" u="sng" dirty="0" smtClean="0">
              <a:solidFill>
                <a:srgbClr val="1F487C"/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Краевая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«Литературный экспресс </a:t>
            </a:r>
          </a:p>
          <a:p>
            <a:pPr algn="just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«Пермский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край читает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Астафьева»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акции – приобщение к творчеству В.П. Астафьева, чья жизнь и творчество связаны с Пермским краем.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f2.ppt-online.org/files2/slide/3/3aQ5LmXKsTZWqpYf91jvOEhd6oA2rRBiMNePw4cJCb/slide-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8179" r="12061" b="10313"/>
          <a:stretch/>
        </p:blipFill>
        <p:spPr bwMode="auto">
          <a:xfrm>
            <a:off x="14818004" y="6972300"/>
            <a:ext cx="30208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3136" y="-266700"/>
            <a:ext cx="4263391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905" dirty="0" smtClean="0">
                <a:latin typeface="Comic Sans MS" pitchFamily="66" charset="0"/>
              </a:rPr>
              <a:t>Апрель</a:t>
            </a:r>
            <a:endParaRPr b="1" spc="635" dirty="0">
              <a:latin typeface="Comic Sans MS" pitchFamily="66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401800" y="4533900"/>
            <a:ext cx="3581400" cy="2743200"/>
            <a:chOff x="13857732" y="8200263"/>
            <a:chExt cx="2542540" cy="20872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7732" y="9869439"/>
              <a:ext cx="2542032" cy="4175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68400" y="8200263"/>
              <a:ext cx="2520061" cy="16753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12952" y="800100"/>
            <a:ext cx="13716000" cy="8849217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tabLst>
                <a:tab pos="469265" algn="l"/>
                <a:tab pos="469900" algn="l"/>
              </a:tabLst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>
              <a:tabLst>
                <a:tab pos="469265" algn="l"/>
                <a:tab pos="469900" algn="l"/>
              </a:tabLst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Георгиевская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ленточка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25.04.- 09.05.</a:t>
            </a:r>
          </a:p>
          <a:p>
            <a:pPr marL="12700" marR="5715" algn="just"/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акции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гражданско-патриотическое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молодежи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молодого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патриотического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сознания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верности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Отечеству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715"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R="5715" algn="just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Общероссийская добровольческая акция </a:t>
            </a:r>
          </a:p>
          <a:p>
            <a:pPr marR="5715" algn="just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«Весенняя неделя добра» 22.04.-28.04.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715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акции — вместе сделать множество добрых дел помогая тем, кто в этом нуждается. Включает в себя социальные добровольческие мероприятия заботы о ветеранах, пожилых одиноких людях, инвалидах, детях-сиротах; сбор средств и вещей для нуждающихся; посадка деревьев, уборка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территорий,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парков, дворов; обучающие мероприятия (уроки добра), восстановление исторических памятников и многое другое.</a:t>
            </a:r>
            <a:endParaRPr lang="ru-RU" sz="3200" dirty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marL="12700" marR="5715" algn="just">
              <a:lnSpc>
                <a:spcPct val="150000"/>
              </a:lnSpc>
              <a:spcBef>
                <a:spcPts val="145"/>
              </a:spcBef>
            </a:pPr>
            <a:endParaRPr lang="ru-RU" sz="3200" spc="265" dirty="0" smtClean="0">
              <a:latin typeface="Comic Sans MS" pitchFamily="66" charset="0"/>
              <a:cs typeface="Calibri"/>
            </a:endParaRPr>
          </a:p>
          <a:p>
            <a:pPr marL="355600" marR="5715" indent="-342900" algn="just">
              <a:lnSpc>
                <a:spcPct val="150000"/>
              </a:lnSpc>
              <a:spcBef>
                <a:spcPts val="145"/>
              </a:spcBef>
              <a:buFont typeface="Wingdings" pitchFamily="2" charset="2"/>
              <a:buChar char="Ø"/>
            </a:pPr>
            <a:endParaRPr sz="2000" dirty="0">
              <a:latin typeface="Calibri"/>
              <a:cs typeface="Calibri"/>
            </a:endParaRPr>
          </a:p>
        </p:txBody>
      </p:sp>
      <p:pic>
        <p:nvPicPr>
          <p:cNvPr id="3074" name="Picture 2" descr="https://cdn.culture.ru/images/f661e7a5-6436-53ed-8de7-2dab8c74aa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9637" r="55594" b="12662"/>
          <a:stretch/>
        </p:blipFill>
        <p:spPr bwMode="auto">
          <a:xfrm>
            <a:off x="14955152" y="1257300"/>
            <a:ext cx="2341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9508" y="-190500"/>
            <a:ext cx="3899155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680" dirty="0">
                <a:latin typeface="Comic Sans MS" pitchFamily="66" charset="0"/>
              </a:rPr>
              <a:t>Май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956" y="857211"/>
            <a:ext cx="13287375" cy="9071713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066" algn="just">
              <a:lnSpc>
                <a:spcPct val="100000"/>
              </a:lnSpc>
              <a:spcBef>
                <a:spcPts val="1839"/>
              </a:spcBef>
              <a:tabLst>
                <a:tab pos="469900" algn="l"/>
                <a:tab pos="470534" algn="l"/>
              </a:tabLst>
            </a:pP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(окружная)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Читаем детям о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10.04.-25.05.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350"/>
              </a:spcBef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Воспитание гражданственности и патриотизма у детей, подростков и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молоджи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350"/>
              </a:spcBef>
            </a:pP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“Сад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345"/>
              </a:spcBef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Цель акции – увековечить память каждого, кто погиб в годы Великой Отечественной войны.</a:t>
            </a:r>
          </a:p>
          <a:p>
            <a:pPr marL="12066" algn="just">
              <a:lnSpc>
                <a:spcPct val="100000"/>
              </a:lnSpc>
              <a:spcBef>
                <a:spcPts val="141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Всероссийский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“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066" algn="just">
              <a:lnSpc>
                <a:spcPct val="100000"/>
              </a:lnSpc>
              <a:spcBef>
                <a:spcPts val="141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endParaRPr sz="1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6" algn="just">
              <a:lnSpc>
                <a:spcPct val="100000"/>
              </a:lnSpc>
              <a:spcBef>
                <a:spcPts val="141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Социокультурная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(окружная)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акция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0000FF"/>
                </a:solidFill>
              </a:u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12066" algn="just">
              <a:lnSpc>
                <a:spcPct val="100000"/>
              </a:lnSpc>
              <a:spcBef>
                <a:spcPts val="1415"/>
              </a:spcBef>
              <a:buClr>
                <a:srgbClr val="1F487C"/>
              </a:buClr>
              <a:tabLst>
                <a:tab pos="469900" algn="l"/>
                <a:tab pos="470534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Бегущая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книга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 27.05.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350"/>
              </a:spcBef>
            </a:pPr>
            <a:endParaRPr sz="11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415"/>
              </a:spcBef>
              <a:tabLst>
                <a:tab pos="355600" algn="l"/>
              </a:tabLst>
            </a:pP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Межрегиональная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"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Семейный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литературный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диктант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"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03906" y="1162804"/>
            <a:ext cx="2733040" cy="8747125"/>
            <a:chOff x="15028163" y="1257300"/>
            <a:chExt cx="2733040" cy="8747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8663" y="7304532"/>
              <a:ext cx="2542032" cy="5303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0093" y="5629909"/>
              <a:ext cx="2519934" cy="1679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30271" y="9534133"/>
              <a:ext cx="2537459" cy="4699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37129" y="7851393"/>
              <a:ext cx="2519933" cy="16883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28163" y="5315711"/>
              <a:ext cx="2551175" cy="18989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40355" y="3032756"/>
              <a:ext cx="2542032" cy="5618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51531" y="1257300"/>
              <a:ext cx="2519933" cy="17818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43530" y="3457067"/>
              <a:ext cx="2519934" cy="18682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6526" y="-267124"/>
            <a:ext cx="4325874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835" dirty="0">
                <a:latin typeface="Comic Sans MS" pitchFamily="66" charset="0"/>
              </a:rPr>
              <a:t>Июнь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647700"/>
            <a:ext cx="14401800" cy="8089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  <a:buClr>
                <a:srgbClr val="375F92"/>
              </a:buClr>
              <a:tabLst>
                <a:tab pos="469265" algn="l"/>
                <a:tab pos="469900" algn="l"/>
              </a:tabLst>
            </a:pPr>
            <a:endParaRPr lang="ru-RU" sz="3200" dirty="0" smtClean="0">
              <a:uFill>
                <a:solidFill>
                  <a:srgbClr val="0000FF"/>
                </a:solidFill>
              </a:uFill>
              <a:latin typeface="Comic Sans MS" pitchFamily="66" charset="0"/>
              <a:cs typeface="Calibri"/>
              <a:hlinkClick r:id="rId2"/>
            </a:endParaRPr>
          </a:p>
          <a:p>
            <a:pPr marL="12700" marR="6350" algn="just">
              <a:lnSpc>
                <a:spcPts val="3600"/>
              </a:lnSpc>
              <a:spcBef>
                <a:spcPts val="5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благотворительная акция </a:t>
            </a:r>
          </a:p>
          <a:p>
            <a:pPr marL="12700" marR="6350" algn="just">
              <a:lnSpc>
                <a:spcPts val="3600"/>
              </a:lnSpc>
              <a:spcBef>
                <a:spcPts val="55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«Подари ребенку книгу» 01.06.</a:t>
            </a:r>
          </a:p>
          <a:p>
            <a:pPr marR="6350" algn="just">
              <a:lnSpc>
                <a:spcPts val="3600"/>
              </a:lnSpc>
              <a:spcBef>
                <a:spcPts val="55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направлена на помощь в пополнении фондов библиотек в малых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R="6350" algn="just">
              <a:lnSpc>
                <a:spcPts val="3600"/>
              </a:lnSpc>
              <a:spcBef>
                <a:spcPts val="55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городах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сельских населенных  пунктах.</a:t>
            </a:r>
          </a:p>
          <a:p>
            <a:pPr marR="5715" algn="just">
              <a:lnSpc>
                <a:spcPct val="150100"/>
              </a:lnSpc>
              <a:spcBef>
                <a:spcPts val="55"/>
              </a:spcBef>
              <a:tabLst>
                <a:tab pos="469265" algn="l"/>
                <a:tab pos="469900" algn="l"/>
                <a:tab pos="3732529" algn="l"/>
                <a:tab pos="7306945" algn="l"/>
                <a:tab pos="8648065" algn="l"/>
                <a:tab pos="11414125" algn="l"/>
                <a:tab pos="13294994" algn="l"/>
              </a:tabLst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715" algn="just">
              <a:lnSpc>
                <a:spcPct val="150100"/>
              </a:lnSpc>
              <a:spcBef>
                <a:spcPts val="55"/>
              </a:spcBef>
              <a:tabLst>
                <a:tab pos="469265" algn="l"/>
                <a:tab pos="469900" algn="l"/>
                <a:tab pos="3732529" algn="l"/>
                <a:tab pos="7306945" algn="l"/>
                <a:tab pos="8648065" algn="l"/>
                <a:tab pos="11414125" algn="l"/>
                <a:tab pos="13294994" algn="l"/>
              </a:tabLst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5715" algn="just">
              <a:lnSpc>
                <a:spcPct val="150100"/>
              </a:lnSpc>
              <a:spcBef>
                <a:spcPts val="55"/>
              </a:spcBef>
              <a:tabLst>
                <a:tab pos="469265" algn="l"/>
                <a:tab pos="469900" algn="l"/>
                <a:tab pos="3732529" algn="l"/>
                <a:tab pos="7306945" algn="l"/>
                <a:tab pos="8648065" algn="l"/>
                <a:tab pos="11414125" algn="l"/>
                <a:tab pos="13294994" algn="l"/>
              </a:tabLst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 акция «Пушкинский диктант» 06.06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857250" algn="l"/>
                <a:tab pos="1097915" algn="l"/>
              </a:tabLst>
            </a:pP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популяризация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русского языка и творчества великого русского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поэта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857250" algn="l"/>
                <a:tab pos="1097915" algn="l"/>
              </a:tabLst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Международная акция “Читаем Пушкина 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вместе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 06.06.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469265" algn="l"/>
                <a:tab pos="469900" algn="l"/>
              </a:tabLst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469265" algn="l"/>
                <a:tab pos="469900" algn="l"/>
              </a:tabLst>
            </a:pPr>
            <a:endParaRPr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акция “</a:t>
            </a:r>
            <a:r>
              <a:rPr sz="4000" b="1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Свеча</a:t>
            </a:r>
            <a:r>
              <a:rPr sz="4000" b="1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 err="1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1F487C"/>
                  </a:solidFill>
                </a:uFill>
                <a:latin typeface="Times New Roman" pitchFamily="18" charset="0"/>
                <a:cs typeface="Times New Roman" pitchFamily="18" charset="0"/>
              </a:rPr>
              <a:t> 22.06.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uFill>
                <a:solidFill>
                  <a:srgbClr val="1F487C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tabLst>
                <a:tab pos="469265" algn="l"/>
                <a:tab pos="469900" algn="l"/>
              </a:tabLst>
            </a:pPr>
            <a:r>
              <a:rPr sz="32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- сохранение памяти о трагических событиях и героических подвигах времен Великой  Отечественной войны 1941 – 1945 годов.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92400" y="2721965"/>
            <a:ext cx="2540513" cy="59435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971583" y="6996614"/>
            <a:ext cx="2542540" cy="2253615"/>
            <a:chOff x="13586460" y="7312152"/>
            <a:chExt cx="2542540" cy="22536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86460" y="9022073"/>
              <a:ext cx="2542032" cy="5434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97255" y="7312152"/>
              <a:ext cx="2519933" cy="17154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4859000" y="4000500"/>
            <a:ext cx="2767965" cy="2389505"/>
            <a:chOff x="7834886" y="7226554"/>
            <a:chExt cx="2767965" cy="238950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4886" y="9040361"/>
              <a:ext cx="2767578" cy="5753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5171" y="7226554"/>
              <a:ext cx="2747136" cy="1819071"/>
            </a:xfrm>
            <a:prstGeom prst="rect">
              <a:avLst/>
            </a:prstGeom>
          </p:spPr>
        </p:pic>
      </p:grpSp>
      <p:pic>
        <p:nvPicPr>
          <p:cNvPr id="2050" name="Picture 2" descr="https://avatars.dzeninfra.ru/get-zen_doc/1546191/pub_5ce3067b3b662600b29da531_5ce3094c1e1bf500b3eea2be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972" y="118988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774</Words>
  <Application>Microsoft Office PowerPoint</Application>
  <PresentationFormat>Произвольный</PresentationFormat>
  <Paragraphs>165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Муниципальное автономное учреждение культуры   “Центральная библиотека Очерского городского округа”   Инновационно-методический отдел</vt:lpstr>
      <vt:lpstr>Презентация PowerPoint</vt:lpstr>
      <vt:lpstr>Январь</vt:lpstr>
      <vt:lpstr>Февраль</vt:lpstr>
      <vt:lpstr>Март</vt:lpstr>
      <vt:lpstr>Апрель</vt:lpstr>
      <vt:lpstr>Апрель</vt:lpstr>
      <vt:lpstr>Май</vt:lpstr>
      <vt:lpstr>Июнь</vt:lpstr>
      <vt:lpstr>Июль</vt:lpstr>
      <vt:lpstr>Август</vt:lpstr>
      <vt:lpstr>Сентябрь</vt:lpstr>
      <vt:lpstr>Октябрь</vt:lpstr>
      <vt:lpstr>Ноябрь</vt:lpstr>
      <vt:lpstr>Декабрь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Белый Простой Градиент Презентация</dc:title>
  <dc:creator>Елена</dc:creator>
  <cp:lastModifiedBy>Наташа</cp:lastModifiedBy>
  <cp:revision>59</cp:revision>
  <dcterms:created xsi:type="dcterms:W3CDTF">2023-10-11T03:31:11Z</dcterms:created>
  <dcterms:modified xsi:type="dcterms:W3CDTF">2023-10-19T06:59:17Z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2023-10-11T00:00:00Z</vt:filetime>
  </property>
</Properties>
</file>